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0" r:id="rId6"/>
    <p:sldId id="271" r:id="rId7"/>
    <p:sldId id="272" r:id="rId8"/>
    <p:sldId id="283" r:id="rId9"/>
    <p:sldId id="284" r:id="rId10"/>
    <p:sldId id="285" r:id="rId11"/>
    <p:sldId id="273" r:id="rId12"/>
    <p:sldId id="274" r:id="rId13"/>
    <p:sldId id="275" r:id="rId14"/>
    <p:sldId id="276" r:id="rId15"/>
    <p:sldId id="277" r:id="rId16"/>
    <p:sldId id="269" r:id="rId17"/>
    <p:sldId id="268" r:id="rId18"/>
    <p:sldId id="267" r:id="rId19"/>
    <p:sldId id="281" r:id="rId20"/>
    <p:sldId id="282" r:id="rId21"/>
    <p:sldId id="286"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us Grebe" initials="JG" lastIdx="1" clrIdx="0">
    <p:extLst>
      <p:ext uri="{19B8F6BF-5375-455C-9EA6-DF929625EA0E}">
        <p15:presenceInfo xmlns:p15="http://schemas.microsoft.com/office/powerpoint/2012/main" userId="32c118d3043736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B2F936-6322-4553-8B9A-A8ADE564BC42}" v="4" dt="2020-09-25T05:45:27.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77"/>
    <p:restoredTop sz="97030"/>
  </p:normalViewPr>
  <p:slideViewPr>
    <p:cSldViewPr snapToGrid="0" snapToObjects="1">
      <p:cViewPr varScale="1">
        <p:scale>
          <a:sx n="90" d="100"/>
          <a:sy n="90" d="100"/>
        </p:scale>
        <p:origin x="4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13:47:52.653"/>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21E0A-7956-1044-9B17-D8A2254A41B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70D6DC2-315D-3447-AC90-07C843C2C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0AD5325-8CA0-1E4E-A4E2-7617B5BBF6B5}"/>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5" name="Fußzeilenplatzhalter 4">
            <a:extLst>
              <a:ext uri="{FF2B5EF4-FFF2-40B4-BE49-F238E27FC236}">
                <a16:creationId xmlns:a16="http://schemas.microsoft.com/office/drawing/2014/main" id="{EC8FEAF4-E6A3-B34C-84B7-E85B33B574A0}"/>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C9D9302E-FD79-FC41-83A0-C1DBE6920310}"/>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72350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6A947-A13E-6748-8DD4-0FC8735659D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6CFF6F8-E9F2-0045-A8B9-5A4816BF012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19B787-2840-FF48-B55B-3E0A92CAC3BF}"/>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5" name="Fußzeilenplatzhalter 4">
            <a:extLst>
              <a:ext uri="{FF2B5EF4-FFF2-40B4-BE49-F238E27FC236}">
                <a16:creationId xmlns:a16="http://schemas.microsoft.com/office/drawing/2014/main" id="{BA21F429-BFA1-BE43-96C6-0CE8D50D355A}"/>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CD6290A6-5541-2045-822C-7DC6154FC349}"/>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162630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4BC03B0-A3C5-B641-98BA-6BB3D06A037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42A5138-2510-DC4E-9D78-5DC5BB09C7B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9422ED2-7500-F144-A77A-16B817E2942C}"/>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5" name="Fußzeilenplatzhalter 4">
            <a:extLst>
              <a:ext uri="{FF2B5EF4-FFF2-40B4-BE49-F238E27FC236}">
                <a16:creationId xmlns:a16="http://schemas.microsoft.com/office/drawing/2014/main" id="{769F458E-EA35-1D4D-92C8-26D12AB890E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E33D573B-FB4F-6845-B4DA-54BF92EACE2F}"/>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1769466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de-DE"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de-DE" sz="3200" b="0" strike="noStrike" spc="-1">
              <a:latin typeface="Arial"/>
            </a:endParaRPr>
          </a:p>
        </p:txBody>
      </p:sp>
    </p:spTree>
    <p:extLst>
      <p:ext uri="{BB962C8B-B14F-4D97-AF65-F5344CB8AC3E}">
        <p14:creationId xmlns:p14="http://schemas.microsoft.com/office/powerpoint/2010/main" val="331777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BA01D-D03A-2249-AA58-98B036B0AD5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F98FBD2-055E-C147-9F1B-ACD69A9E74B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0B3DE1-AA99-4945-B95E-5CDBB3C9D53E}"/>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5" name="Fußzeilenplatzhalter 4">
            <a:extLst>
              <a:ext uri="{FF2B5EF4-FFF2-40B4-BE49-F238E27FC236}">
                <a16:creationId xmlns:a16="http://schemas.microsoft.com/office/drawing/2014/main" id="{65ADBD5D-FA3F-1644-BAD0-A5132650656E}"/>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E5AF924C-32DC-5945-9A9E-D4213EEDFB0E}"/>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391736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394F7-EBBF-264B-9C09-A13E9C39014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502681A-7F47-7F4F-864A-355E233D81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B65137B-94A5-774D-A139-64FCBE3DB10B}"/>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5" name="Fußzeilenplatzhalter 4">
            <a:extLst>
              <a:ext uri="{FF2B5EF4-FFF2-40B4-BE49-F238E27FC236}">
                <a16:creationId xmlns:a16="http://schemas.microsoft.com/office/drawing/2014/main" id="{F45CC56D-9614-A24D-8D03-0E6C51DF7231}"/>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48B045B7-0646-0844-AA66-11CAB9F3FCF0}"/>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3094023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E06BC-CB72-E846-9FA7-5CBB6378DED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37AE36B-9AB6-3443-B3BE-4CCB69D2542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2371CDB-ED67-A049-BBBD-447127E8544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C13232F-B20D-A047-B25D-EA7C91203483}"/>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6" name="Fußzeilenplatzhalter 5">
            <a:extLst>
              <a:ext uri="{FF2B5EF4-FFF2-40B4-BE49-F238E27FC236}">
                <a16:creationId xmlns:a16="http://schemas.microsoft.com/office/drawing/2014/main" id="{FDE5ABF4-609E-5947-898B-5AC40A0C9965}"/>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E3704DDA-FFA6-B247-A962-2A58D2F0A236}"/>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323828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C14DA-5C5A-5A47-9F9D-7B0E9854E11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CA0FA2E-8130-D146-BA91-BF63EC6347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15C519C-9C64-D54F-86AF-3FD3631620E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CE3D4B7-3DB1-0746-A1B8-D9758ADB3F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007C8B1-A616-D747-AA49-D1FF198206D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2FD74AD-5215-B94C-AE5A-9E6A1C95721B}"/>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8" name="Fußzeilenplatzhalter 7">
            <a:extLst>
              <a:ext uri="{FF2B5EF4-FFF2-40B4-BE49-F238E27FC236}">
                <a16:creationId xmlns:a16="http://schemas.microsoft.com/office/drawing/2014/main" id="{62CF5EB8-920D-7548-A84C-C6A2245A44DC}"/>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5B247301-CC67-C94A-B52D-CF03EE4D7778}"/>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152039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9EC9A-CA48-C048-AF41-34246A1802F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D8D72B6-E964-0B4D-9E58-2BF4EA5136E9}"/>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4" name="Fußzeilenplatzhalter 3">
            <a:extLst>
              <a:ext uri="{FF2B5EF4-FFF2-40B4-BE49-F238E27FC236}">
                <a16:creationId xmlns:a16="http://schemas.microsoft.com/office/drawing/2014/main" id="{4EDB840E-CC76-AF4A-A839-026076937E03}"/>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AEB49A90-65DD-F64B-8545-FDA7AD36ECCA}"/>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2639667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FD4D845-DEA2-E94B-BD4D-52DB0FAE172E}"/>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3" name="Fußzeilenplatzhalter 2">
            <a:extLst>
              <a:ext uri="{FF2B5EF4-FFF2-40B4-BE49-F238E27FC236}">
                <a16:creationId xmlns:a16="http://schemas.microsoft.com/office/drawing/2014/main" id="{3ADF0C93-B51D-BD4F-A9B3-612A1259D9A1}"/>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E0171492-38ED-634E-B873-9E60D8CB89F2}"/>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258656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6FABA-C5C6-1048-AD5C-89656A19888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594F305-A98C-2047-86EE-51C3664D3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DC3142-751A-CC44-A836-A384206FC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655F91F-4B3C-0248-B7B2-26AAD38AE738}"/>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6" name="Fußzeilenplatzhalter 5">
            <a:extLst>
              <a:ext uri="{FF2B5EF4-FFF2-40B4-BE49-F238E27FC236}">
                <a16:creationId xmlns:a16="http://schemas.microsoft.com/office/drawing/2014/main" id="{E8BB0F14-38A1-C049-90B7-2D862B35B386}"/>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85961C22-E29A-4D4C-8426-0465F95095D0}"/>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25495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559CF-6E22-1242-9489-8F3EC39AF72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F0EC2E5-0118-6F40-BF2E-7E9F204F4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FF07EF9E-5D4B-7E4C-937E-8F8C676B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0D8B909-800A-384D-AE08-6BB3897A0BEE}"/>
              </a:ext>
            </a:extLst>
          </p:cNvPr>
          <p:cNvSpPr>
            <a:spLocks noGrp="1"/>
          </p:cNvSpPr>
          <p:nvPr>
            <p:ph type="dt" sz="half" idx="10"/>
          </p:nvPr>
        </p:nvSpPr>
        <p:spPr/>
        <p:txBody>
          <a:bodyPr/>
          <a:lstStyle/>
          <a:p>
            <a:fld id="{D19D0CBB-B22B-1646-9856-F1FE25142487}" type="datetimeFigureOut">
              <a:rPr lang="de-DE" smtClean="0"/>
              <a:t>12.10.2020</a:t>
            </a:fld>
            <a:endParaRPr lang="de-DE" dirty="0"/>
          </a:p>
        </p:txBody>
      </p:sp>
      <p:sp>
        <p:nvSpPr>
          <p:cNvPr id="6" name="Fußzeilenplatzhalter 5">
            <a:extLst>
              <a:ext uri="{FF2B5EF4-FFF2-40B4-BE49-F238E27FC236}">
                <a16:creationId xmlns:a16="http://schemas.microsoft.com/office/drawing/2014/main" id="{EDAB0A29-5935-274E-A963-5309BD9A4764}"/>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836A7781-7224-5642-B686-DDE42A860F52}"/>
              </a:ext>
            </a:extLst>
          </p:cNvPr>
          <p:cNvSpPr>
            <a:spLocks noGrp="1"/>
          </p:cNvSpPr>
          <p:nvPr>
            <p:ph type="sldNum" sz="quarter" idx="12"/>
          </p:nvPr>
        </p:nvSpPr>
        <p:spPr/>
        <p:txBody>
          <a:bodyPr/>
          <a:lstStyle/>
          <a:p>
            <a:fld id="{A2F630A0-FD40-3E4A-8805-A05E68F156F1}" type="slidenum">
              <a:rPr lang="de-DE" smtClean="0"/>
              <a:t>‹Nr.›</a:t>
            </a:fld>
            <a:endParaRPr lang="de-DE" dirty="0"/>
          </a:p>
        </p:txBody>
      </p:sp>
    </p:spTree>
    <p:extLst>
      <p:ext uri="{BB962C8B-B14F-4D97-AF65-F5344CB8AC3E}">
        <p14:creationId xmlns:p14="http://schemas.microsoft.com/office/powerpoint/2010/main" val="2081340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6104CE-15B9-0547-993E-FF4711332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42F32E7-C27E-4744-950A-0EEC8F2AB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898BA1-D925-7148-9A76-EA8F77927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D0CBB-B22B-1646-9856-F1FE25142487}" type="datetimeFigureOut">
              <a:rPr lang="de-DE" smtClean="0"/>
              <a:t>12.10.2020</a:t>
            </a:fld>
            <a:endParaRPr lang="de-DE" dirty="0"/>
          </a:p>
        </p:txBody>
      </p:sp>
      <p:sp>
        <p:nvSpPr>
          <p:cNvPr id="5" name="Fußzeilenplatzhalter 4">
            <a:extLst>
              <a:ext uri="{FF2B5EF4-FFF2-40B4-BE49-F238E27FC236}">
                <a16:creationId xmlns:a16="http://schemas.microsoft.com/office/drawing/2014/main" id="{4BBC240E-1D98-E042-A478-64A979C9E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B0A443DA-8BB7-FB44-813D-84A7B6FC3D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630A0-FD40-3E4A-8805-A05E68F156F1}" type="slidenum">
              <a:rPr lang="de-DE" smtClean="0"/>
              <a:t>‹Nr.›</a:t>
            </a:fld>
            <a:endParaRPr lang="de-DE" dirty="0"/>
          </a:p>
        </p:txBody>
      </p:sp>
    </p:spTree>
    <p:extLst>
      <p:ext uri="{BB962C8B-B14F-4D97-AF65-F5344CB8AC3E}">
        <p14:creationId xmlns:p14="http://schemas.microsoft.com/office/powerpoint/2010/main" val="2199775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2.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png"/><Relationship Id="rId5" Type="http://schemas.openxmlformats.org/officeDocument/2006/relationships/image" Target="../media/image22.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hyperlink" Target="mailto:Larissa.V.Schulz@lehramt.uni-giessen.de"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Henning.Tauche@lehramt.uni-giessen.de" TargetMode="External"/><Relationship Id="rId5" Type="http://schemas.openxmlformats.org/officeDocument/2006/relationships/hyperlink" Target="mailto:Justus.Grebe@lehramt.uni-giessen.de" TargetMode="External"/><Relationship Id="rId4" Type="http://schemas.openxmlformats.org/officeDocument/2006/relationships/hyperlink" Target="tel:+496419928313" TargetMode="Externa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7.png"/><Relationship Id="rId5" Type="http://schemas.openxmlformats.org/officeDocument/2006/relationships/hyperlink" Target="https://www.uni-giessen.de/fbz/zentren/zfl/projekte/gol/pub/info/gollehrkraft" TargetMode="External"/><Relationship Id="rId4" Type="http://schemas.openxmlformats.org/officeDocument/2006/relationships/image" Target="../media/image16.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01F3B-CBD0-704E-89B7-9C8A01E406EF}"/>
              </a:ext>
            </a:extLst>
          </p:cNvPr>
          <p:cNvSpPr>
            <a:spLocks noGrp="1"/>
          </p:cNvSpPr>
          <p:nvPr>
            <p:ph type="ctrTitle"/>
          </p:nvPr>
        </p:nvSpPr>
        <p:spPr>
          <a:xfrm>
            <a:off x="1250622" y="-461914"/>
            <a:ext cx="9144000" cy="2387600"/>
          </a:xfrm>
        </p:spPr>
        <p:txBody>
          <a:bodyPr/>
          <a:lstStyle/>
          <a:p>
            <a:r>
              <a:rPr lang="de-DE" dirty="0"/>
              <a:t>Wir stellen uns vor:</a:t>
            </a:r>
            <a:br>
              <a:rPr lang="de-DE" dirty="0"/>
            </a:br>
            <a:r>
              <a:rPr lang="de-DE" dirty="0"/>
              <a:t>Professur</a:t>
            </a:r>
          </a:p>
        </p:txBody>
      </p:sp>
      <p:sp>
        <p:nvSpPr>
          <p:cNvPr id="3" name="Untertitel 2">
            <a:extLst>
              <a:ext uri="{FF2B5EF4-FFF2-40B4-BE49-F238E27FC236}">
                <a16:creationId xmlns:a16="http://schemas.microsoft.com/office/drawing/2014/main" id="{8AAC685F-3AFE-E341-B2A9-0EABA87B680D}"/>
              </a:ext>
            </a:extLst>
          </p:cNvPr>
          <p:cNvSpPr>
            <a:spLocks noGrp="1"/>
          </p:cNvSpPr>
          <p:nvPr>
            <p:ph type="subTitle" idx="1"/>
          </p:nvPr>
        </p:nvSpPr>
        <p:spPr/>
        <p:txBody>
          <a:bodyPr/>
          <a:lstStyle/>
          <a:p>
            <a:endParaRPr lang="de-DE" dirty="0"/>
          </a:p>
        </p:txBody>
      </p:sp>
      <p:pic>
        <p:nvPicPr>
          <p:cNvPr id="3074" name="Picture 2">
            <a:extLst>
              <a:ext uri="{FF2B5EF4-FFF2-40B4-BE49-F238E27FC236}">
                <a16:creationId xmlns:a16="http://schemas.microsoft.com/office/drawing/2014/main" id="{E8504A93-9EDD-0641-96B5-6EC4C8CB0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32" y="3037342"/>
            <a:ext cx="11466136" cy="171992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CE308C4A-7B07-7D43-9014-3A15C72A3168}"/>
              </a:ext>
            </a:extLst>
          </p:cNvPr>
          <p:cNvPicPr>
            <a:picLocks noChangeAspect="1"/>
          </p:cNvPicPr>
          <p:nvPr/>
        </p:nvPicPr>
        <p:blipFill>
          <a:blip r:embed="rId3"/>
          <a:stretch>
            <a:fillRect/>
          </a:stretch>
        </p:blipFill>
        <p:spPr>
          <a:xfrm>
            <a:off x="1332824" y="1836405"/>
            <a:ext cx="9526352" cy="1200937"/>
          </a:xfrm>
          <a:prstGeom prst="rect">
            <a:avLst/>
          </a:prstGeom>
        </p:spPr>
      </p:pic>
    </p:spTree>
    <p:extLst>
      <p:ext uri="{BB962C8B-B14F-4D97-AF65-F5344CB8AC3E}">
        <p14:creationId xmlns:p14="http://schemas.microsoft.com/office/powerpoint/2010/main" val="66800736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ustomShape 1"/>
          <p:cNvSpPr/>
          <p:nvPr/>
        </p:nvSpPr>
        <p:spPr>
          <a:xfrm>
            <a:off x="1523880" y="1122480"/>
            <a:ext cx="9140040" cy="2383560"/>
          </a:xfrm>
          <a:prstGeom prst="rect">
            <a:avLst/>
          </a:prstGeom>
          <a:noFill/>
          <a:ln w="0">
            <a:noFill/>
          </a:ln>
        </p:spPr>
        <p:style>
          <a:lnRef idx="0">
            <a:scrgbClr r="0" g="0" b="0"/>
          </a:lnRef>
          <a:fillRef idx="0">
            <a:scrgbClr r="0" g="0" b="0"/>
          </a:fillRef>
          <a:effectRef idx="0">
            <a:scrgbClr r="0" g="0" b="0"/>
          </a:effectRef>
          <a:fontRef idx="minor"/>
        </p:style>
      </p:sp>
      <p:pic>
        <p:nvPicPr>
          <p:cNvPr id="44" name="Grafik 195"/>
          <p:cNvPicPr/>
          <p:nvPr/>
        </p:nvPicPr>
        <p:blipFill>
          <a:blip r:embed="rId4"/>
          <a:stretch/>
        </p:blipFill>
        <p:spPr>
          <a:xfrm>
            <a:off x="1260000" y="3960"/>
            <a:ext cx="9633600" cy="6854040"/>
          </a:xfrm>
          <a:prstGeom prst="rect">
            <a:avLst/>
          </a:prstGeom>
          <a:ln w="0">
            <a:noFill/>
          </a:ln>
        </p:spPr>
      </p:pic>
      <p:sp>
        <p:nvSpPr>
          <p:cNvPr id="45" name="CustomShape 2"/>
          <p:cNvSpPr/>
          <p:nvPr/>
        </p:nvSpPr>
        <p:spPr>
          <a:xfrm>
            <a:off x="5486400" y="4572000"/>
            <a:ext cx="1644480" cy="547200"/>
          </a:xfrm>
          <a:prstGeom prst="ellipse">
            <a:avLst/>
          </a:prstGeom>
          <a:noFill/>
          <a:ln w="19080">
            <a:solidFill>
              <a:srgbClr val="F04E4D"/>
            </a:solidFill>
            <a:round/>
          </a:ln>
        </p:spPr>
        <p:style>
          <a:lnRef idx="0">
            <a:scrgbClr r="0" g="0" b="0"/>
          </a:lnRef>
          <a:fillRef idx="0">
            <a:scrgbClr r="0" g="0" b="0"/>
          </a:fillRef>
          <a:effectRef idx="0">
            <a:scrgbClr r="0" g="0" b="0"/>
          </a:effectRef>
          <a:fontRef idx="minor"/>
        </p:style>
      </p:sp>
      <p:pic>
        <p:nvPicPr>
          <p:cNvPr id="2" name="Caro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2308" y="5976815"/>
            <a:ext cx="609600" cy="609600"/>
          </a:xfrm>
          <a:prstGeom prst="rect">
            <a:avLst/>
          </a:prstGeom>
        </p:spPr>
      </p:pic>
    </p:spTree>
    <p:extLst>
      <p:ext uri="{BB962C8B-B14F-4D97-AF65-F5344CB8AC3E}">
        <p14:creationId xmlns:p14="http://schemas.microsoft.com/office/powerpoint/2010/main" val="8294073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EE29CFBC-4AAC-224F-838F-AA6E2D9919B5}"/>
              </a:ext>
            </a:extLst>
          </p:cNvPr>
          <p:cNvPicPr>
            <a:picLocks noGrp="1" noChangeAspect="1"/>
          </p:cNvPicPr>
          <p:nvPr>
            <p:ph idx="1"/>
          </p:nvPr>
        </p:nvPicPr>
        <p:blipFill>
          <a:blip r:embed="rId4"/>
          <a:stretch>
            <a:fillRect/>
          </a:stretch>
        </p:blipFill>
        <p:spPr>
          <a:xfrm>
            <a:off x="423333" y="-680"/>
            <a:ext cx="10989733" cy="6858680"/>
          </a:xfrm>
          <a:prstGeom prst="rect">
            <a:avLst/>
          </a:prstGeom>
        </p:spPr>
      </p:pic>
      <p:pic>
        <p:nvPicPr>
          <p:cNvPr id="8" name="Onlinemedien 7" descr="Präsentation Fachdidaktik 1.mp3">
            <a:hlinkClick r:id="" action="ppaction://media"/>
            <a:extLst>
              <a:ext uri="{FF2B5EF4-FFF2-40B4-BE49-F238E27FC236}">
                <a16:creationId xmlns:a16="http://schemas.microsoft.com/office/drawing/2014/main" id="{B37683DC-DE64-5A47-8BA7-3B44FAEB4D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1067" y="4834466"/>
            <a:ext cx="812800" cy="812800"/>
          </a:xfrm>
          <a:prstGeom prst="rect">
            <a:avLst/>
          </a:prstGeom>
          <a:solidFill>
            <a:srgbClr val="1A5CA0"/>
          </a:solidFill>
        </p:spPr>
      </p:pic>
    </p:spTree>
    <p:extLst>
      <p:ext uri="{BB962C8B-B14F-4D97-AF65-F5344CB8AC3E}">
        <p14:creationId xmlns:p14="http://schemas.microsoft.com/office/powerpoint/2010/main" val="24611055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6FC88E7-B5FF-E44C-88F4-72EB1C1A8E4C}"/>
              </a:ext>
            </a:extLst>
          </p:cNvPr>
          <p:cNvPicPr>
            <a:picLocks noGrp="1" noChangeAspect="1"/>
          </p:cNvPicPr>
          <p:nvPr>
            <p:ph idx="1"/>
          </p:nvPr>
        </p:nvPicPr>
        <p:blipFill>
          <a:blip r:embed="rId4"/>
          <a:stretch>
            <a:fillRect/>
          </a:stretch>
        </p:blipFill>
        <p:spPr>
          <a:xfrm>
            <a:off x="109006" y="0"/>
            <a:ext cx="3094585" cy="4126114"/>
          </a:xfrm>
        </p:spPr>
      </p:pic>
      <p:pic>
        <p:nvPicPr>
          <p:cNvPr id="11" name="Grafik 10">
            <a:extLst>
              <a:ext uri="{FF2B5EF4-FFF2-40B4-BE49-F238E27FC236}">
                <a16:creationId xmlns:a16="http://schemas.microsoft.com/office/drawing/2014/main" id="{44F1F3F2-6CF8-0F48-B82E-50AE5ED8DDD0}"/>
              </a:ext>
            </a:extLst>
          </p:cNvPr>
          <p:cNvPicPr>
            <a:picLocks noChangeAspect="1"/>
          </p:cNvPicPr>
          <p:nvPr/>
        </p:nvPicPr>
        <p:blipFill>
          <a:blip r:embed="rId5"/>
          <a:stretch>
            <a:fillRect/>
          </a:stretch>
        </p:blipFill>
        <p:spPr>
          <a:xfrm>
            <a:off x="3343728" y="3188472"/>
            <a:ext cx="6523603" cy="3669527"/>
          </a:xfrm>
          <a:prstGeom prst="rect">
            <a:avLst/>
          </a:prstGeom>
        </p:spPr>
      </p:pic>
      <p:pic>
        <p:nvPicPr>
          <p:cNvPr id="9" name="Grafik 8">
            <a:extLst>
              <a:ext uri="{FF2B5EF4-FFF2-40B4-BE49-F238E27FC236}">
                <a16:creationId xmlns:a16="http://schemas.microsoft.com/office/drawing/2014/main" id="{5A04AB50-E409-B441-B8B4-A80F090814F4}"/>
              </a:ext>
            </a:extLst>
          </p:cNvPr>
          <p:cNvPicPr>
            <a:picLocks noChangeAspect="1"/>
          </p:cNvPicPr>
          <p:nvPr/>
        </p:nvPicPr>
        <p:blipFill>
          <a:blip r:embed="rId6"/>
          <a:stretch>
            <a:fillRect/>
          </a:stretch>
        </p:blipFill>
        <p:spPr>
          <a:xfrm>
            <a:off x="7823172" y="0"/>
            <a:ext cx="4088317" cy="3066238"/>
          </a:xfrm>
          <a:prstGeom prst="rect">
            <a:avLst/>
          </a:prstGeom>
        </p:spPr>
      </p:pic>
      <p:sp>
        <p:nvSpPr>
          <p:cNvPr id="12" name="Textfeld 11">
            <a:extLst>
              <a:ext uri="{FF2B5EF4-FFF2-40B4-BE49-F238E27FC236}">
                <a16:creationId xmlns:a16="http://schemas.microsoft.com/office/drawing/2014/main" id="{F39CF18F-D1B3-E64B-BE4A-24D1A0E8819A}"/>
              </a:ext>
            </a:extLst>
          </p:cNvPr>
          <p:cNvSpPr txBox="1"/>
          <p:nvPr/>
        </p:nvSpPr>
        <p:spPr>
          <a:xfrm>
            <a:off x="3801152" y="527751"/>
            <a:ext cx="4119815" cy="2400657"/>
          </a:xfrm>
          <a:prstGeom prst="rect">
            <a:avLst/>
          </a:prstGeom>
          <a:noFill/>
        </p:spPr>
        <p:txBody>
          <a:bodyPr wrap="square" rtlCol="0">
            <a:spAutoFit/>
          </a:bodyPr>
          <a:lstStyle/>
          <a:p>
            <a:pPr algn="ctr"/>
            <a:r>
              <a:rPr lang="de-DE" sz="4400" dirty="0">
                <a:latin typeface="Franklin Gothic Medium" panose="020B0603020102020204" pitchFamily="34" charset="0"/>
              </a:rPr>
              <a:t>Exkursion nach </a:t>
            </a:r>
          </a:p>
          <a:p>
            <a:pPr algn="ctr"/>
            <a:r>
              <a:rPr lang="de-DE" sz="4400" dirty="0">
                <a:latin typeface="Franklin Gothic Medium" panose="020B0603020102020204" pitchFamily="34" charset="0"/>
              </a:rPr>
              <a:t>Buchenwald 2019</a:t>
            </a:r>
          </a:p>
          <a:p>
            <a:pPr algn="ctr"/>
            <a:r>
              <a:rPr lang="de-DE" dirty="0"/>
              <a:t> </a:t>
            </a:r>
          </a:p>
        </p:txBody>
      </p:sp>
      <p:pic>
        <p:nvPicPr>
          <p:cNvPr id="2" name="Onlinemedien 1" descr="Präsentation Fachdidaktik 2.mp3">
            <a:hlinkClick r:id="" action="ppaction://media"/>
            <a:extLst>
              <a:ext uri="{FF2B5EF4-FFF2-40B4-BE49-F238E27FC236}">
                <a16:creationId xmlns:a16="http://schemas.microsoft.com/office/drawing/2014/main" id="{317BF8A5-C34B-034C-B676-6E9283A601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9898" y="5023235"/>
            <a:ext cx="812800" cy="812800"/>
          </a:xfrm>
          <a:prstGeom prst="rect">
            <a:avLst/>
          </a:prstGeom>
          <a:solidFill>
            <a:srgbClr val="7B564C"/>
          </a:solidFill>
        </p:spPr>
      </p:pic>
    </p:spTree>
    <p:extLst>
      <p:ext uri="{BB962C8B-B14F-4D97-AF65-F5344CB8AC3E}">
        <p14:creationId xmlns:p14="http://schemas.microsoft.com/office/powerpoint/2010/main" val="5890359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Screenshot, Mann enthält.&#10;&#10;Beschreibung automatisch generiert.">
            <a:extLst>
              <a:ext uri="{FF2B5EF4-FFF2-40B4-BE49-F238E27FC236}">
                <a16:creationId xmlns:a16="http://schemas.microsoft.com/office/drawing/2014/main" id="{705D9330-BE2C-4C0C-BAC3-AEE789EFCDE0}"/>
              </a:ext>
            </a:extLst>
          </p:cNvPr>
          <p:cNvPicPr>
            <a:picLocks noChangeAspect="1"/>
          </p:cNvPicPr>
          <p:nvPr/>
        </p:nvPicPr>
        <p:blipFill>
          <a:blip r:embed="rId4"/>
          <a:stretch>
            <a:fillRect/>
          </a:stretch>
        </p:blipFill>
        <p:spPr>
          <a:xfrm>
            <a:off x="885646" y="100440"/>
            <a:ext cx="10320067" cy="6556479"/>
          </a:xfrm>
          <a:prstGeom prst="rect">
            <a:avLst/>
          </a:prstGeom>
        </p:spPr>
      </p:pic>
      <p:pic>
        <p:nvPicPr>
          <p:cNvPr id="3" name="Selbstvorstellung A.W." descr="Selbstvorstellung A.W.">
            <a:hlinkClick r:id="" action="ppaction://media"/>
            <a:extLst>
              <a:ext uri="{FF2B5EF4-FFF2-40B4-BE49-F238E27FC236}">
                <a16:creationId xmlns:a16="http://schemas.microsoft.com/office/drawing/2014/main" id="{58A9C713-A29B-3746-9600-A56E2739CB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2434" y="201081"/>
            <a:ext cx="812800" cy="812800"/>
          </a:xfrm>
          <a:prstGeom prst="rect">
            <a:avLst/>
          </a:prstGeom>
        </p:spPr>
      </p:pic>
    </p:spTree>
    <p:extLst>
      <p:ext uri="{BB962C8B-B14F-4D97-AF65-F5344CB8AC3E}">
        <p14:creationId xmlns:p14="http://schemas.microsoft.com/office/powerpoint/2010/main" val="16356855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6E0901B9-EC8A-6C42-AEE0-BC77035B2E65}"/>
              </a:ext>
            </a:extLst>
          </p:cNvPr>
          <p:cNvSpPr txBox="1"/>
          <p:nvPr/>
        </p:nvSpPr>
        <p:spPr>
          <a:xfrm>
            <a:off x="44150" y="72160"/>
            <a:ext cx="10389517" cy="646331"/>
          </a:xfrm>
          <a:prstGeom prst="rect">
            <a:avLst/>
          </a:prstGeom>
          <a:noFill/>
        </p:spPr>
        <p:txBody>
          <a:bodyPr wrap="square" lIns="91440" tIns="45720" rIns="91440" bIns="45720" rtlCol="0" anchor="t">
            <a:spAutoFit/>
          </a:bodyPr>
          <a:lstStyle/>
          <a:p>
            <a:r>
              <a:rPr lang="de-DE" b="1" dirty="0"/>
              <a:t>Modul 10a) Theorien des Historischen Lernens</a:t>
            </a:r>
            <a:endParaRPr lang="de-DE" b="1" dirty="0">
              <a:cs typeface="Calibri"/>
            </a:endParaRPr>
          </a:p>
          <a:p>
            <a:endParaRPr lang="de-DE" dirty="0"/>
          </a:p>
        </p:txBody>
      </p:sp>
      <p:pic>
        <p:nvPicPr>
          <p:cNvPr id="9" name="Grafik 9" descr="Ein Bild, das Screenshot enthält.&#10;&#10;Beschreibung automatisch generiert.">
            <a:extLst>
              <a:ext uri="{FF2B5EF4-FFF2-40B4-BE49-F238E27FC236}">
                <a16:creationId xmlns:a16="http://schemas.microsoft.com/office/drawing/2014/main" id="{DCD42BCA-B815-47BD-90C2-815A6DCCC19F}"/>
              </a:ext>
            </a:extLst>
          </p:cNvPr>
          <p:cNvPicPr>
            <a:picLocks noChangeAspect="1"/>
          </p:cNvPicPr>
          <p:nvPr/>
        </p:nvPicPr>
        <p:blipFill>
          <a:blip r:embed="rId4"/>
          <a:stretch>
            <a:fillRect/>
          </a:stretch>
        </p:blipFill>
        <p:spPr>
          <a:xfrm>
            <a:off x="-13603" y="395325"/>
            <a:ext cx="12192939" cy="4800225"/>
          </a:xfrm>
          <a:prstGeom prst="rect">
            <a:avLst/>
          </a:prstGeom>
        </p:spPr>
      </p:pic>
      <p:pic>
        <p:nvPicPr>
          <p:cNvPr id="3" name="Modul 10a) " descr="Modul 10a) ">
            <a:hlinkClick r:id="" action="ppaction://media"/>
            <a:extLst>
              <a:ext uri="{FF2B5EF4-FFF2-40B4-BE49-F238E27FC236}">
                <a16:creationId xmlns:a16="http://schemas.microsoft.com/office/drawing/2014/main" id="{DF862989-704A-9449-89AE-615D126A7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4123" y="583027"/>
            <a:ext cx="812800" cy="812800"/>
          </a:xfrm>
          <a:prstGeom prst="rect">
            <a:avLst/>
          </a:prstGeom>
        </p:spPr>
      </p:pic>
      <p:pic>
        <p:nvPicPr>
          <p:cNvPr id="1026" name="Picture 2" descr="Multiperspektivität - Geschichte selber denken">
            <a:extLst>
              <a:ext uri="{FF2B5EF4-FFF2-40B4-BE49-F238E27FC236}">
                <a16:creationId xmlns:a16="http://schemas.microsoft.com/office/drawing/2014/main" id="{42A5B952-4339-624D-9C5B-2309AF8C9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21" y="4980128"/>
            <a:ext cx="1124712" cy="18407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buch Methoden im Geschichtsunterricht">
            <a:extLst>
              <a:ext uri="{FF2B5EF4-FFF2-40B4-BE49-F238E27FC236}">
                <a16:creationId xmlns:a16="http://schemas.microsoft.com/office/drawing/2014/main" id="{27ECEE32-000F-C44B-A9D8-16153359A4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9315" y="4980128"/>
            <a:ext cx="1315706" cy="18778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ldscheine im Geschichtsunterricht">
            <a:extLst>
              <a:ext uri="{FF2B5EF4-FFF2-40B4-BE49-F238E27FC236}">
                <a16:creationId xmlns:a16="http://schemas.microsoft.com/office/drawing/2014/main" id="{CA01C67F-C21A-EA4F-9274-E96BFC442C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1014" y="4944710"/>
            <a:ext cx="1343416" cy="19037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kipedia im Geschichtsunterricht">
            <a:extLst>
              <a:ext uri="{FF2B5EF4-FFF2-40B4-BE49-F238E27FC236}">
                <a16:creationId xmlns:a16="http://schemas.microsoft.com/office/drawing/2014/main" id="{B0B2E53D-99FB-B844-A4AD-673ED503D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9134" y="4980128"/>
            <a:ext cx="1156264" cy="18683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rikatur zum Kulturkampf">
            <a:extLst>
              <a:ext uri="{FF2B5EF4-FFF2-40B4-BE49-F238E27FC236}">
                <a16:creationId xmlns:a16="http://schemas.microsoft.com/office/drawing/2014/main" id="{4E3DE2B1-4F8E-3141-9476-4064129ED8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9487" y="4980128"/>
            <a:ext cx="2806192" cy="184647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41500C4-0B47-5945-B613-7EAF9F95AC7F}"/>
              </a:ext>
            </a:extLst>
          </p:cNvPr>
          <p:cNvSpPr txBox="1"/>
          <p:nvPr/>
        </p:nvSpPr>
        <p:spPr>
          <a:xfrm>
            <a:off x="6228930" y="114745"/>
            <a:ext cx="5235216" cy="338554"/>
          </a:xfrm>
          <a:prstGeom prst="rect">
            <a:avLst/>
          </a:prstGeom>
          <a:noFill/>
        </p:spPr>
        <p:txBody>
          <a:bodyPr wrap="none" rtlCol="0">
            <a:spAutoFit/>
          </a:bodyPr>
          <a:lstStyle/>
          <a:p>
            <a:r>
              <a:rPr lang="de-DE" sz="1600" dirty="0"/>
              <a:t>Auszug aus dem elektronischen Vorlesungsverzeichnis (EVV):</a:t>
            </a:r>
          </a:p>
        </p:txBody>
      </p:sp>
    </p:spTree>
    <p:extLst>
      <p:ext uri="{BB962C8B-B14F-4D97-AF65-F5344CB8AC3E}">
        <p14:creationId xmlns:p14="http://schemas.microsoft.com/office/powerpoint/2010/main" val="9086529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3319" y="-376575"/>
            <a:ext cx="6592018" cy="743290"/>
          </a:xfrm>
        </p:spPr>
        <p:txBody>
          <a:bodyPr>
            <a:normAutofit/>
          </a:bodyPr>
          <a:lstStyle/>
          <a:p>
            <a:pPr algn="l"/>
            <a:r>
              <a:rPr lang="de-DE" sz="1800" b="1" dirty="0">
                <a:latin typeface="+mn-lt"/>
              </a:rPr>
              <a:t>Modul 10 b) Manifestationen der Geschichtskultur</a:t>
            </a:r>
          </a:p>
        </p:txBody>
      </p:sp>
      <p:sp>
        <p:nvSpPr>
          <p:cNvPr id="9" name="Rechteck 8">
            <a:extLst>
              <a:ext uri="{FF2B5EF4-FFF2-40B4-BE49-F238E27FC236}">
                <a16:creationId xmlns:a16="http://schemas.microsoft.com/office/drawing/2014/main" id="{CB1901FC-8583-184B-85E3-92686824D319}"/>
              </a:ext>
            </a:extLst>
          </p:cNvPr>
          <p:cNvSpPr/>
          <p:nvPr/>
        </p:nvSpPr>
        <p:spPr>
          <a:xfrm>
            <a:off x="0" y="285550"/>
            <a:ext cx="11257472" cy="646331"/>
          </a:xfrm>
          <a:prstGeom prst="rect">
            <a:avLst/>
          </a:prstGeom>
        </p:spPr>
        <p:txBody>
          <a:bodyPr wrap="square" lIns="91440" tIns="45720" rIns="91440" bIns="45720" anchor="t">
            <a:spAutoFit/>
          </a:bodyPr>
          <a:lstStyle/>
          <a:p>
            <a:r>
              <a:rPr lang="de-DE" dirty="0">
                <a:latin typeface="Calibri"/>
                <a:ea typeface="Calibri" panose="020F0502020204030204" pitchFamily="34" charset="0"/>
                <a:cs typeface="Calibri"/>
              </a:rPr>
              <a:t>Interesse an Geschichte wird häufig durch außerschulische Geschichtsdarstellungen wie Romane, TV-Serien oder Digitalen Spielen geweckt</a:t>
            </a:r>
            <a:r>
              <a:rPr lang="de-DE" dirty="0">
                <a:latin typeface="Calibri"/>
                <a:cs typeface="Calibri"/>
              </a:rPr>
              <a:t>. Darum ist Geschichtskultur auch in Ihrem Studium ein Thema.</a:t>
            </a:r>
            <a:endParaRPr lang="de-DE" dirty="0">
              <a:latin typeface="Calibri" panose="020F0502020204030204" pitchFamily="34" charset="0"/>
              <a:cs typeface="Calibri"/>
            </a:endParaRPr>
          </a:p>
        </p:txBody>
      </p:sp>
      <p:pic>
        <p:nvPicPr>
          <p:cNvPr id="3" name="Grafik 3" descr="Ein Bild, das Screenshot enthält.&#10;&#10;Beschreibung automatisch generiert.">
            <a:extLst>
              <a:ext uri="{FF2B5EF4-FFF2-40B4-BE49-F238E27FC236}">
                <a16:creationId xmlns:a16="http://schemas.microsoft.com/office/drawing/2014/main" id="{ED7BA774-E88E-4A12-9647-CE2A3E22B6A3}"/>
              </a:ext>
            </a:extLst>
          </p:cNvPr>
          <p:cNvPicPr>
            <a:picLocks noChangeAspect="1"/>
          </p:cNvPicPr>
          <p:nvPr/>
        </p:nvPicPr>
        <p:blipFill>
          <a:blip r:embed="rId4"/>
          <a:stretch>
            <a:fillRect/>
          </a:stretch>
        </p:blipFill>
        <p:spPr>
          <a:xfrm>
            <a:off x="0" y="847472"/>
            <a:ext cx="11950404" cy="4802485"/>
          </a:xfrm>
          <a:prstGeom prst="rect">
            <a:avLst/>
          </a:prstGeom>
        </p:spPr>
      </p:pic>
      <p:pic>
        <p:nvPicPr>
          <p:cNvPr id="4" name="10 b)" descr="10 b)">
            <a:hlinkClick r:id="" action="ppaction://media"/>
            <a:extLst>
              <a:ext uri="{FF2B5EF4-FFF2-40B4-BE49-F238E27FC236}">
                <a16:creationId xmlns:a16="http://schemas.microsoft.com/office/drawing/2014/main" id="{64E0A148-9CCD-2C44-B17A-73EFF3A771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6725" y="156206"/>
            <a:ext cx="812800" cy="812800"/>
          </a:xfrm>
          <a:prstGeom prst="rect">
            <a:avLst/>
          </a:prstGeom>
          <a:ln w="228600" cap="sq" cmpd="thickThin">
            <a:noFill/>
            <a:prstDash val="solid"/>
            <a:miter lim="800000"/>
          </a:ln>
          <a:effectLst>
            <a:innerShdw blurRad="76200">
              <a:srgbClr val="000000"/>
            </a:innerShdw>
          </a:effectLst>
        </p:spPr>
      </p:pic>
      <p:pic>
        <p:nvPicPr>
          <p:cNvPr id="7" name="Grafik 6">
            <a:extLst>
              <a:ext uri="{FF2B5EF4-FFF2-40B4-BE49-F238E27FC236}">
                <a16:creationId xmlns:a16="http://schemas.microsoft.com/office/drawing/2014/main" id="{8555CC4F-F447-1F45-BCB3-FF15315737F8}"/>
              </a:ext>
            </a:extLst>
          </p:cNvPr>
          <p:cNvPicPr>
            <a:picLocks noChangeAspect="1"/>
          </p:cNvPicPr>
          <p:nvPr/>
        </p:nvPicPr>
        <p:blipFill rotWithShape="1">
          <a:blip r:embed="rId6"/>
          <a:srcRect l="9775" r="8774" b="-1"/>
          <a:stretch/>
        </p:blipFill>
        <p:spPr>
          <a:xfrm>
            <a:off x="316109" y="5233279"/>
            <a:ext cx="2290612" cy="1581912"/>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0" name="Textfeld 9">
            <a:extLst>
              <a:ext uri="{FF2B5EF4-FFF2-40B4-BE49-F238E27FC236}">
                <a16:creationId xmlns:a16="http://schemas.microsoft.com/office/drawing/2014/main" id="{CB626157-FFDD-1A41-AA74-22B0BCEADDF2}"/>
              </a:ext>
            </a:extLst>
          </p:cNvPr>
          <p:cNvSpPr txBox="1"/>
          <p:nvPr/>
        </p:nvSpPr>
        <p:spPr>
          <a:xfrm>
            <a:off x="3634945" y="5785440"/>
            <a:ext cx="5235216" cy="338554"/>
          </a:xfrm>
          <a:prstGeom prst="rect">
            <a:avLst/>
          </a:prstGeom>
          <a:noFill/>
        </p:spPr>
        <p:txBody>
          <a:bodyPr wrap="none" rtlCol="0">
            <a:spAutoFit/>
          </a:bodyPr>
          <a:lstStyle/>
          <a:p>
            <a:r>
              <a:rPr lang="de-DE" sz="1600" dirty="0"/>
              <a:t>Auszug aus dem elektronischen Vorlesungsverzeichnis (EVV)</a:t>
            </a:r>
          </a:p>
        </p:txBody>
      </p:sp>
      <p:pic>
        <p:nvPicPr>
          <p:cNvPr id="2050" name="Picture 2" descr="Amazon.de: Deutschland83 - Staffel 1 ansehen | Prime Video">
            <a:extLst>
              <a:ext uri="{FF2B5EF4-FFF2-40B4-BE49-F238E27FC236}">
                <a16:creationId xmlns:a16="http://schemas.microsoft.com/office/drawing/2014/main" id="{5A1FA36B-62C1-FF44-95AF-F6991AF040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7659" y="4841744"/>
            <a:ext cx="2608430" cy="195632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5977217" y="3244334"/>
            <a:ext cx="237566" cy="369332"/>
          </a:xfrm>
          <a:prstGeom prst="rect">
            <a:avLst/>
          </a:prstGeom>
        </p:spPr>
        <p:txBody>
          <a:bodyPr wrap="none">
            <a:spAutoFit/>
          </a:bodyPr>
          <a:lstStyle/>
          <a:p>
            <a:r>
              <a:rPr lang="de-DE" dirty="0"/>
              <a:t> </a:t>
            </a:r>
          </a:p>
        </p:txBody>
      </p:sp>
    </p:spTree>
    <p:extLst>
      <p:ext uri="{BB962C8B-B14F-4D97-AF65-F5344CB8AC3E}">
        <p14:creationId xmlns:p14="http://schemas.microsoft.com/office/powerpoint/2010/main" val="25178628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0" y="0"/>
            <a:ext cx="1218852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35" name="TextShape 2"/>
          <p:cNvSpPr txBox="1"/>
          <p:nvPr/>
        </p:nvSpPr>
        <p:spPr>
          <a:xfrm>
            <a:off x="838080" y="184680"/>
            <a:ext cx="10515240" cy="1505520"/>
          </a:xfrm>
          <a:prstGeom prst="rect">
            <a:avLst/>
          </a:prstGeom>
          <a:noFill/>
          <a:ln>
            <a:noFill/>
          </a:ln>
        </p:spPr>
        <p:txBody>
          <a:bodyPr anchor="ctr">
            <a:normAutofit/>
          </a:bodyPr>
          <a:lstStyle/>
          <a:p>
            <a:pPr>
              <a:lnSpc>
                <a:spcPct val="90000"/>
              </a:lnSpc>
            </a:pPr>
            <a:r>
              <a:rPr lang="de-DE" sz="5200" b="0" strike="noStrike" spc="-1" dirty="0">
                <a:solidFill>
                  <a:srgbClr val="000000"/>
                </a:solidFill>
                <a:latin typeface="Arial"/>
                <a:ea typeface="DejaVu Sans"/>
              </a:rPr>
              <a:t>Die studentischen Hilfskräfte</a:t>
            </a:r>
            <a:endParaRPr lang="de-DE" sz="5200" b="0" strike="noStrike" spc="-1" dirty="0">
              <a:solidFill>
                <a:srgbClr val="000000"/>
              </a:solidFill>
              <a:latin typeface="Arial"/>
            </a:endParaRPr>
          </a:p>
        </p:txBody>
      </p:sp>
      <p:pic>
        <p:nvPicPr>
          <p:cNvPr id="236" name="Grafik 4"/>
          <p:cNvPicPr/>
          <p:nvPr/>
        </p:nvPicPr>
        <p:blipFill>
          <a:blip r:embed="rId4"/>
          <a:srcRect l="6375" t="12603" r="8146" b="5463"/>
          <a:stretch/>
        </p:blipFill>
        <p:spPr>
          <a:xfrm>
            <a:off x="774000" y="1600920"/>
            <a:ext cx="9475920" cy="5068080"/>
          </a:xfrm>
          <a:prstGeom prst="rect">
            <a:avLst/>
          </a:prstGeom>
          <a:ln>
            <a:noFill/>
          </a:ln>
        </p:spPr>
      </p:pic>
      <p:pic>
        <p:nvPicPr>
          <p:cNvPr id="2" name="Aufgezeichneter Sound">
            <a:hlinkClick r:id="" action="ppaction://media"/>
            <a:extLst>
              <a:ext uri="{FF2B5EF4-FFF2-40B4-BE49-F238E27FC236}">
                <a16:creationId xmlns:a16="http://schemas.microsoft.com/office/drawing/2014/main" id="{338970BF-A4C6-4DE3-B2D0-2ABB86ED4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5758" y="2071577"/>
            <a:ext cx="609600" cy="609600"/>
          </a:xfrm>
          <a:prstGeom prst="rect">
            <a:avLst/>
          </a:prstGeom>
        </p:spPr>
      </p:pic>
    </p:spTree>
    <p:extLst>
      <p:ext uri="{BB962C8B-B14F-4D97-AF65-F5344CB8AC3E}">
        <p14:creationId xmlns:p14="http://schemas.microsoft.com/office/powerpoint/2010/main" val="12403085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EA2-2CD3-488B-BD2F-8398870FA12C}"/>
              </a:ext>
            </a:extLst>
          </p:cNvPr>
          <p:cNvSpPr>
            <a:spLocks noGrp="1"/>
          </p:cNvSpPr>
          <p:nvPr>
            <p:ph type="title"/>
          </p:nvPr>
        </p:nvSpPr>
        <p:spPr>
          <a:xfrm>
            <a:off x="6474124" y="365125"/>
            <a:ext cx="4879676" cy="1339940"/>
          </a:xfrm>
        </p:spPr>
        <p:txBody>
          <a:bodyPr/>
          <a:lstStyle/>
          <a:p>
            <a:r>
              <a:rPr lang="en-GB" dirty="0">
                <a:cs typeface="Calibri Light"/>
              </a:rPr>
              <a:t>Der Handapparat (HAP)</a:t>
            </a:r>
            <a:endParaRPr lang="en-GB" dirty="0"/>
          </a:p>
        </p:txBody>
      </p:sp>
      <p:sp>
        <p:nvSpPr>
          <p:cNvPr id="3" name="Content Placeholder 2">
            <a:extLst>
              <a:ext uri="{FF2B5EF4-FFF2-40B4-BE49-F238E27FC236}">
                <a16:creationId xmlns:a16="http://schemas.microsoft.com/office/drawing/2014/main" id="{B72C6B07-D4F4-4DCB-8A97-AFC82805BA73}"/>
              </a:ext>
            </a:extLst>
          </p:cNvPr>
          <p:cNvSpPr>
            <a:spLocks noGrp="1"/>
          </p:cNvSpPr>
          <p:nvPr>
            <p:ph idx="1"/>
          </p:nvPr>
        </p:nvSpPr>
        <p:spPr>
          <a:xfrm>
            <a:off x="6476405" y="1983776"/>
            <a:ext cx="5481244" cy="4351338"/>
          </a:xfrm>
        </p:spPr>
        <p:txBody>
          <a:bodyPr vert="horz" lIns="91440" tIns="45720" rIns="91440" bIns="45720" rtlCol="0" anchor="t">
            <a:normAutofit fontScale="77500" lnSpcReduction="20000"/>
          </a:bodyPr>
          <a:lstStyle/>
          <a:p>
            <a:pPr marL="0" indent="0">
              <a:buNone/>
            </a:pPr>
            <a:r>
              <a:rPr lang="en-GB" b="1" i="1" dirty="0">
                <a:ea typeface="+mn-lt"/>
                <a:cs typeface="+mn-lt"/>
              </a:rPr>
              <a:t>Wo befindet sich der Handapparat?</a:t>
            </a:r>
            <a:endParaRPr lang="en-GB" b="1" dirty="0">
              <a:ea typeface="+mn-lt"/>
              <a:cs typeface="+mn-lt"/>
            </a:endParaRPr>
          </a:p>
          <a:p>
            <a:pPr marL="0" indent="0">
              <a:buNone/>
            </a:pPr>
            <a:r>
              <a:rPr lang="en-GB" dirty="0">
                <a:ea typeface="+mn-lt"/>
                <a:cs typeface="+mn-lt"/>
              </a:rPr>
              <a:t>Didaktik der Geschichte</a:t>
            </a:r>
            <a:br>
              <a:rPr lang="en-GB" dirty="0">
                <a:ea typeface="+mn-lt"/>
                <a:cs typeface="+mn-lt"/>
              </a:rPr>
            </a:br>
            <a:r>
              <a:rPr lang="en-GB" dirty="0">
                <a:ea typeface="+mn-lt"/>
                <a:cs typeface="+mn-lt"/>
              </a:rPr>
              <a:t>Philosophikum I, Haus C 1, Raum 204</a:t>
            </a:r>
            <a:br>
              <a:rPr lang="en-GB" dirty="0">
                <a:ea typeface="+mn-lt"/>
                <a:cs typeface="+mn-lt"/>
              </a:rPr>
            </a:br>
            <a:r>
              <a:rPr lang="en-GB" dirty="0">
                <a:ea typeface="+mn-lt"/>
                <a:cs typeface="+mn-lt"/>
              </a:rPr>
              <a:t>Otto-Behaghel-Str. 10 </a:t>
            </a:r>
            <a:br>
              <a:rPr lang="en-GB" dirty="0">
                <a:ea typeface="+mn-lt"/>
                <a:cs typeface="+mn-lt"/>
              </a:rPr>
            </a:br>
            <a:r>
              <a:rPr lang="en-GB" dirty="0">
                <a:ea typeface="+mn-lt"/>
                <a:cs typeface="+mn-lt"/>
              </a:rPr>
              <a:t>35394 Giessen</a:t>
            </a:r>
            <a:endParaRPr lang="en-US" dirty="0">
              <a:ea typeface="+mn-lt"/>
              <a:cs typeface="+mn-lt"/>
            </a:endParaRPr>
          </a:p>
          <a:p>
            <a:pPr marL="0" indent="0">
              <a:buNone/>
            </a:pPr>
            <a:endParaRPr lang="en-GB" dirty="0">
              <a:cs typeface="Calibri"/>
            </a:endParaRPr>
          </a:p>
          <a:p>
            <a:pPr marL="0" indent="0">
              <a:buNone/>
            </a:pPr>
            <a:r>
              <a:rPr lang="en-GB" b="1" i="1" dirty="0">
                <a:cs typeface="Calibri"/>
              </a:rPr>
              <a:t>Wie könnt ihr uns erreichen?</a:t>
            </a:r>
            <a:endParaRPr lang="en-GB" b="1" dirty="0"/>
          </a:p>
          <a:p>
            <a:pPr>
              <a:buNone/>
            </a:pPr>
            <a:r>
              <a:rPr lang="en-GB" dirty="0"/>
              <a:t>Telefonisch: </a:t>
            </a:r>
            <a:r>
              <a:rPr lang="en-GB" u="sng" dirty="0">
                <a:hlinkClick r:id="rId4"/>
              </a:rPr>
              <a:t>0641</a:t>
            </a:r>
            <a:r>
              <a:rPr lang="en-GB" u="sng" dirty="0">
                <a:ea typeface="+mn-lt"/>
                <a:cs typeface="+mn-lt"/>
                <a:hlinkClick r:id="rId4"/>
              </a:rPr>
              <a:t> 99-28313</a:t>
            </a:r>
            <a:endParaRPr lang="en-GB" u="sng" dirty="0">
              <a:cs typeface="Calibri"/>
              <a:hlinkClick r:id="rId4"/>
            </a:endParaRPr>
          </a:p>
          <a:p>
            <a:pPr>
              <a:buNone/>
            </a:pPr>
            <a:r>
              <a:rPr lang="en-GB" dirty="0">
                <a:cs typeface="Calibri"/>
              </a:rPr>
              <a:t>Per E-Mail: </a:t>
            </a:r>
          </a:p>
          <a:p>
            <a:r>
              <a:rPr lang="en-GB" dirty="0">
                <a:ea typeface="+mn-lt"/>
                <a:cs typeface="+mn-lt"/>
                <a:hlinkClick r:id="rId5"/>
              </a:rPr>
              <a:t>Justus.Grebe@lehramt.uni-giessen.de</a:t>
            </a:r>
            <a:endParaRPr lang="en-GB" dirty="0">
              <a:ea typeface="+mn-lt"/>
              <a:cs typeface="+mn-lt"/>
            </a:endParaRPr>
          </a:p>
          <a:p>
            <a:r>
              <a:rPr lang="en-GB" dirty="0">
                <a:ea typeface="+mn-lt"/>
                <a:cs typeface="+mn-lt"/>
                <a:hlinkClick r:id="rId6"/>
              </a:rPr>
              <a:t>Henning.Tauche@lehramt.uni-giessen.de</a:t>
            </a:r>
            <a:endParaRPr lang="en-GB" dirty="0">
              <a:cs typeface="Calibri" panose="020F0502020204030204"/>
            </a:endParaRPr>
          </a:p>
          <a:p>
            <a:r>
              <a:rPr lang="en-GB" dirty="0">
                <a:ea typeface="+mn-lt"/>
                <a:cs typeface="+mn-lt"/>
                <a:hlinkClick r:id="rId7"/>
              </a:rPr>
              <a:t>Larissa.V.Schulz@lehramt.uni-giessen.de</a:t>
            </a:r>
            <a:endParaRPr lang="en-GB" dirty="0">
              <a:cs typeface="Calibri"/>
            </a:endParaRPr>
          </a:p>
          <a:p>
            <a:pPr marL="0" indent="0">
              <a:buNone/>
            </a:pPr>
            <a:endParaRPr lang="en-GB" dirty="0">
              <a:cs typeface="Calibri"/>
            </a:endParaRPr>
          </a:p>
        </p:txBody>
      </p:sp>
      <p:pic>
        <p:nvPicPr>
          <p:cNvPr id="4" name="Picture 4" descr="A book shelf filled with books&#10;&#10;Description automatically generated">
            <a:extLst>
              <a:ext uri="{FF2B5EF4-FFF2-40B4-BE49-F238E27FC236}">
                <a16:creationId xmlns:a16="http://schemas.microsoft.com/office/drawing/2014/main" id="{167E7194-7771-42D7-A025-FA706278940E}"/>
              </a:ext>
            </a:extLst>
          </p:cNvPr>
          <p:cNvPicPr>
            <a:picLocks noChangeAspect="1"/>
          </p:cNvPicPr>
          <p:nvPr/>
        </p:nvPicPr>
        <p:blipFill>
          <a:blip r:embed="rId8"/>
          <a:stretch>
            <a:fillRect/>
          </a:stretch>
        </p:blipFill>
        <p:spPr>
          <a:xfrm>
            <a:off x="-378878" y="1665"/>
            <a:ext cx="6869501" cy="6855124"/>
          </a:xfrm>
          <a:prstGeom prst="rect">
            <a:avLst/>
          </a:prstGeom>
        </p:spPr>
      </p:pic>
      <p:pic>
        <p:nvPicPr>
          <p:cNvPr id="5" name="Aufgezeichneter Sound">
            <a:hlinkClick r:id="" action="ppaction://media"/>
            <a:extLst>
              <a:ext uri="{FF2B5EF4-FFF2-40B4-BE49-F238E27FC236}">
                <a16:creationId xmlns:a16="http://schemas.microsoft.com/office/drawing/2014/main" id="{C3585D04-A253-45BC-ADAD-631BA624E3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49000" y="730295"/>
            <a:ext cx="609600" cy="609600"/>
          </a:xfrm>
          <a:prstGeom prst="rect">
            <a:avLst/>
          </a:prstGeom>
        </p:spPr>
      </p:pic>
      <p:sp>
        <p:nvSpPr>
          <p:cNvPr id="8" name="Textfeld 7">
            <a:extLst>
              <a:ext uri="{FF2B5EF4-FFF2-40B4-BE49-F238E27FC236}">
                <a16:creationId xmlns:a16="http://schemas.microsoft.com/office/drawing/2014/main" id="{D09B36CB-4C1A-429F-A9BD-561C5439CE07}"/>
              </a:ext>
            </a:extLst>
          </p:cNvPr>
          <p:cNvSpPr txBox="1"/>
          <p:nvPr/>
        </p:nvSpPr>
        <p:spPr>
          <a:xfrm>
            <a:off x="339782" y="2151728"/>
            <a:ext cx="5922903" cy="2308324"/>
          </a:xfrm>
          <a:prstGeom prst="rect">
            <a:avLst/>
          </a:prstGeom>
          <a:solidFill>
            <a:schemeClr val="bg1">
              <a:alpha val="80000"/>
            </a:schemeClr>
          </a:solidFill>
        </p:spPr>
        <p:txBody>
          <a:bodyPr wrap="none" rtlCol="0">
            <a:spAutoFit/>
          </a:bodyPr>
          <a:lstStyle/>
          <a:p>
            <a:pPr algn="ctr"/>
            <a:r>
              <a:rPr lang="de-DE" sz="3600" b="1" dirty="0">
                <a:solidFill>
                  <a:srgbClr val="FF0000"/>
                </a:solidFill>
              </a:rPr>
              <a:t>Wegen Corona ist der HAP</a:t>
            </a:r>
          </a:p>
          <a:p>
            <a:pPr algn="ctr"/>
            <a:r>
              <a:rPr lang="de-DE" sz="3600" b="1" dirty="0">
                <a:solidFill>
                  <a:srgbClr val="FF0000"/>
                </a:solidFill>
              </a:rPr>
              <a:t>derzeit nicht regulär geöffnet!</a:t>
            </a:r>
          </a:p>
          <a:p>
            <a:pPr algn="ctr"/>
            <a:r>
              <a:rPr lang="de-DE" sz="3600" b="1" dirty="0">
                <a:solidFill>
                  <a:srgbClr val="FF0000"/>
                </a:solidFill>
              </a:rPr>
              <a:t>Sie können im Moment </a:t>
            </a:r>
          </a:p>
          <a:p>
            <a:pPr algn="ctr"/>
            <a:r>
              <a:rPr lang="de-DE" sz="3600" b="1" dirty="0">
                <a:solidFill>
                  <a:srgbClr val="FF0000"/>
                </a:solidFill>
              </a:rPr>
              <a:t>leider nicht vorbeikommen.</a:t>
            </a:r>
          </a:p>
        </p:txBody>
      </p:sp>
    </p:spTree>
    <p:extLst>
      <p:ext uri="{BB962C8B-B14F-4D97-AF65-F5344CB8AC3E}">
        <p14:creationId xmlns:p14="http://schemas.microsoft.com/office/powerpoint/2010/main" val="170660195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lgn="ctr">
              <a:buNone/>
            </a:pPr>
            <a:r>
              <a:rPr lang="de-DE" sz="6500" b="1" dirty="0">
                <a:solidFill>
                  <a:srgbClr val="4472C4"/>
                </a:solidFill>
                <a:latin typeface="Calibri" panose="020F0502020204030204" pitchFamily="34" charset="0"/>
                <a:ea typeface="+mj-ea"/>
                <a:cs typeface="+mj-cs"/>
              </a:rPr>
              <a:t>Wir wünschen Ihnen </a:t>
            </a:r>
            <a:br>
              <a:rPr lang="de-DE" sz="6500" b="1" dirty="0">
                <a:solidFill>
                  <a:srgbClr val="4472C4"/>
                </a:solidFill>
                <a:latin typeface="Calibri" panose="020F0502020204030204" pitchFamily="34" charset="0"/>
                <a:ea typeface="+mj-ea"/>
                <a:cs typeface="+mj-cs"/>
              </a:rPr>
            </a:br>
            <a:r>
              <a:rPr lang="de-DE" sz="6500" b="1" dirty="0">
                <a:solidFill>
                  <a:srgbClr val="4472C4"/>
                </a:solidFill>
                <a:latin typeface="Calibri" panose="020F0502020204030204" pitchFamily="34" charset="0"/>
                <a:ea typeface="+mj-ea"/>
                <a:cs typeface="+mj-cs"/>
              </a:rPr>
              <a:t>viel Freude und Erfolg bei Ihrem Studium!</a:t>
            </a:r>
            <a:endParaRPr lang="de-DE" dirty="0"/>
          </a:p>
        </p:txBody>
      </p:sp>
    </p:spTree>
    <p:extLst>
      <p:ext uri="{BB962C8B-B14F-4D97-AF65-F5344CB8AC3E}">
        <p14:creationId xmlns:p14="http://schemas.microsoft.com/office/powerpoint/2010/main" val="1106936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6B294-7959-4E66-A517-ECC449390CDD}"/>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236F815A-FAE8-4E5F-AA35-B536BA9AD5CC}"/>
              </a:ext>
            </a:extLst>
          </p:cNvPr>
          <p:cNvSpPr>
            <a:spLocks noGrp="1"/>
          </p:cNvSpPr>
          <p:nvPr>
            <p:ph idx="1"/>
          </p:nvPr>
        </p:nvSpPr>
        <p:spPr/>
        <p:txBody>
          <a:bodyPr/>
          <a:lstStyle/>
          <a:p>
            <a:endParaRPr lang="de-DE" dirty="0"/>
          </a:p>
        </p:txBody>
      </p:sp>
      <p:pic>
        <p:nvPicPr>
          <p:cNvPr id="5" name="Grafik 4">
            <a:extLst>
              <a:ext uri="{FF2B5EF4-FFF2-40B4-BE49-F238E27FC236}">
                <a16:creationId xmlns:a16="http://schemas.microsoft.com/office/drawing/2014/main" id="{7EE34F75-7EF1-44ED-BF9D-287C46195B7A}"/>
              </a:ext>
            </a:extLst>
          </p:cNvPr>
          <p:cNvPicPr>
            <a:picLocks noChangeAspect="1"/>
          </p:cNvPicPr>
          <p:nvPr/>
        </p:nvPicPr>
        <p:blipFill>
          <a:blip r:embed="rId4"/>
          <a:stretch>
            <a:fillRect/>
          </a:stretch>
        </p:blipFill>
        <p:spPr>
          <a:xfrm>
            <a:off x="152400" y="-189875"/>
            <a:ext cx="12192000" cy="6858000"/>
          </a:xfrm>
          <a:prstGeom prst="rect">
            <a:avLst/>
          </a:prstGeom>
        </p:spPr>
      </p:pic>
      <p:pic>
        <p:nvPicPr>
          <p:cNvPr id="1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5319" y="2093288"/>
            <a:ext cx="304800" cy="304800"/>
          </a:xfrm>
          <a:prstGeom prst="rect">
            <a:avLst/>
          </a:prstGeom>
        </p:spPr>
      </p:pic>
    </p:spTree>
    <p:extLst>
      <p:ext uri="{BB962C8B-B14F-4D97-AF65-F5344CB8AC3E}">
        <p14:creationId xmlns:p14="http://schemas.microsoft.com/office/powerpoint/2010/main" val="3917184850"/>
      </p:ext>
    </p:extLst>
  </p:cSld>
  <p:clrMapOvr>
    <a:masterClrMapping/>
  </p:clrMapOvr>
  <mc:AlternateContent xmlns:mc="http://schemas.openxmlformats.org/markup-compatibility/2006" xmlns:p14="http://schemas.microsoft.com/office/powerpoint/2010/main">
    <mc:Choice Requires="p14">
      <p:transition spd="slow" p14:dur="2000" advTm="1050"/>
    </mc:Choice>
    <mc:Fallback xmlns="">
      <p:transition spd="slow" advTm="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5750081F-A8A8-4919-A27D-2CB4A9118A8B}"/>
              </a:ext>
            </a:extLst>
          </p:cNvPr>
          <p:cNvSpPr txBox="1"/>
          <p:nvPr/>
        </p:nvSpPr>
        <p:spPr>
          <a:xfrm>
            <a:off x="2264898" y="1997612"/>
            <a:ext cx="184731" cy="369332"/>
          </a:xfrm>
          <a:prstGeom prst="rect">
            <a:avLst/>
          </a:prstGeom>
          <a:noFill/>
        </p:spPr>
        <p:txBody>
          <a:bodyPr wrap="square" rtlCol="0">
            <a:spAutoFit/>
          </a:bodyPr>
          <a:lstStyle/>
          <a:p>
            <a:endParaRPr lang="de-DE" dirty="0"/>
          </a:p>
        </p:txBody>
      </p:sp>
      <p:pic>
        <p:nvPicPr>
          <p:cNvPr id="7" name="Grafik 6">
            <a:extLst>
              <a:ext uri="{FF2B5EF4-FFF2-40B4-BE49-F238E27FC236}">
                <a16:creationId xmlns:a16="http://schemas.microsoft.com/office/drawing/2014/main" id="{BDF175AC-BA6D-4469-8680-37FDE6B6E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2" y="2611029"/>
            <a:ext cx="2714664" cy="1808644"/>
          </a:xfrm>
          <a:prstGeom prst="rect">
            <a:avLst/>
          </a:prstGeom>
        </p:spPr>
      </p:pic>
      <p:pic>
        <p:nvPicPr>
          <p:cNvPr id="8" name="Grafik 7">
            <a:extLst>
              <a:ext uri="{FF2B5EF4-FFF2-40B4-BE49-F238E27FC236}">
                <a16:creationId xmlns:a16="http://schemas.microsoft.com/office/drawing/2014/main" id="{17948424-D032-404D-8246-B15216C77BA1}"/>
              </a:ext>
            </a:extLst>
          </p:cNvPr>
          <p:cNvPicPr>
            <a:picLocks noChangeAspect="1"/>
          </p:cNvPicPr>
          <p:nvPr/>
        </p:nvPicPr>
        <p:blipFill>
          <a:blip r:embed="rId5"/>
          <a:stretch>
            <a:fillRect/>
          </a:stretch>
        </p:blipFill>
        <p:spPr>
          <a:xfrm>
            <a:off x="4649750" y="469888"/>
            <a:ext cx="2714664" cy="1805252"/>
          </a:xfrm>
          <a:prstGeom prst="rect">
            <a:avLst/>
          </a:prstGeom>
        </p:spPr>
      </p:pic>
      <p:pic>
        <p:nvPicPr>
          <p:cNvPr id="9" name="Grafik 8">
            <a:extLst>
              <a:ext uri="{FF2B5EF4-FFF2-40B4-BE49-F238E27FC236}">
                <a16:creationId xmlns:a16="http://schemas.microsoft.com/office/drawing/2014/main" id="{CCDFDD38-CA66-4562-94AB-98F50C93D504}"/>
              </a:ext>
            </a:extLst>
          </p:cNvPr>
          <p:cNvPicPr>
            <a:picLocks noChangeAspect="1"/>
          </p:cNvPicPr>
          <p:nvPr/>
        </p:nvPicPr>
        <p:blipFill>
          <a:blip r:embed="rId6"/>
          <a:stretch>
            <a:fillRect/>
          </a:stretch>
        </p:blipFill>
        <p:spPr>
          <a:xfrm>
            <a:off x="4645539" y="2610682"/>
            <a:ext cx="2714664" cy="1808645"/>
          </a:xfrm>
          <a:prstGeom prst="rect">
            <a:avLst/>
          </a:prstGeom>
        </p:spPr>
      </p:pic>
      <p:pic>
        <p:nvPicPr>
          <p:cNvPr id="10" name="Grafik 9">
            <a:extLst>
              <a:ext uri="{FF2B5EF4-FFF2-40B4-BE49-F238E27FC236}">
                <a16:creationId xmlns:a16="http://schemas.microsoft.com/office/drawing/2014/main" id="{B9A93273-BF23-4B6F-943B-6692D5CCC7E2}"/>
              </a:ext>
            </a:extLst>
          </p:cNvPr>
          <p:cNvPicPr>
            <a:picLocks noChangeAspect="1"/>
          </p:cNvPicPr>
          <p:nvPr/>
        </p:nvPicPr>
        <p:blipFill>
          <a:blip r:embed="rId7"/>
          <a:stretch>
            <a:fillRect/>
          </a:stretch>
        </p:blipFill>
        <p:spPr>
          <a:xfrm>
            <a:off x="8814699" y="558912"/>
            <a:ext cx="2661271" cy="1769745"/>
          </a:xfrm>
          <a:prstGeom prst="rect">
            <a:avLst/>
          </a:prstGeom>
        </p:spPr>
      </p:pic>
      <p:pic>
        <p:nvPicPr>
          <p:cNvPr id="11" name="Grafik 10">
            <a:extLst>
              <a:ext uri="{FF2B5EF4-FFF2-40B4-BE49-F238E27FC236}">
                <a16:creationId xmlns:a16="http://schemas.microsoft.com/office/drawing/2014/main" id="{1C260B6B-1B2F-4EF1-B4E7-3DA8B91C0655}"/>
              </a:ext>
            </a:extLst>
          </p:cNvPr>
          <p:cNvPicPr>
            <a:picLocks noChangeAspect="1"/>
          </p:cNvPicPr>
          <p:nvPr/>
        </p:nvPicPr>
        <p:blipFill>
          <a:blip r:embed="rId8"/>
          <a:stretch>
            <a:fillRect/>
          </a:stretch>
        </p:blipFill>
        <p:spPr>
          <a:xfrm>
            <a:off x="4645539" y="4689549"/>
            <a:ext cx="2714664" cy="1805252"/>
          </a:xfrm>
          <a:prstGeom prst="rect">
            <a:avLst/>
          </a:prstGeom>
        </p:spPr>
      </p:pic>
      <p:pic>
        <p:nvPicPr>
          <p:cNvPr id="12" name="Grafik 11">
            <a:extLst>
              <a:ext uri="{FF2B5EF4-FFF2-40B4-BE49-F238E27FC236}">
                <a16:creationId xmlns:a16="http://schemas.microsoft.com/office/drawing/2014/main" id="{84F85010-930B-4554-8715-503E3C043698}"/>
              </a:ext>
            </a:extLst>
          </p:cNvPr>
          <p:cNvPicPr>
            <a:picLocks noChangeAspect="1"/>
          </p:cNvPicPr>
          <p:nvPr/>
        </p:nvPicPr>
        <p:blipFill>
          <a:blip r:embed="rId9"/>
          <a:stretch>
            <a:fillRect/>
          </a:stretch>
        </p:blipFill>
        <p:spPr>
          <a:xfrm>
            <a:off x="202624" y="4659226"/>
            <a:ext cx="2592648" cy="1725731"/>
          </a:xfrm>
          <a:prstGeom prst="rect">
            <a:avLst/>
          </a:prstGeom>
        </p:spPr>
      </p:pic>
      <p:pic>
        <p:nvPicPr>
          <p:cNvPr id="13" name="Grafik 12">
            <a:extLst>
              <a:ext uri="{FF2B5EF4-FFF2-40B4-BE49-F238E27FC236}">
                <a16:creationId xmlns:a16="http://schemas.microsoft.com/office/drawing/2014/main" id="{B66C7B43-12E4-43EE-9EBE-CB7F62C67B3D}"/>
              </a:ext>
            </a:extLst>
          </p:cNvPr>
          <p:cNvPicPr>
            <a:picLocks noChangeAspect="1"/>
          </p:cNvPicPr>
          <p:nvPr/>
        </p:nvPicPr>
        <p:blipFill>
          <a:blip r:embed="rId10"/>
          <a:stretch>
            <a:fillRect/>
          </a:stretch>
        </p:blipFill>
        <p:spPr>
          <a:xfrm>
            <a:off x="8824574" y="4712962"/>
            <a:ext cx="2658771" cy="1769744"/>
          </a:xfrm>
          <a:prstGeom prst="rect">
            <a:avLst/>
          </a:prstGeom>
        </p:spPr>
      </p:pic>
      <p:pic>
        <p:nvPicPr>
          <p:cNvPr id="14" name="Grafik 13">
            <a:extLst>
              <a:ext uri="{FF2B5EF4-FFF2-40B4-BE49-F238E27FC236}">
                <a16:creationId xmlns:a16="http://schemas.microsoft.com/office/drawing/2014/main" id="{2B3555CD-8473-4AB0-91D4-162AEE2FF752}"/>
              </a:ext>
            </a:extLst>
          </p:cNvPr>
          <p:cNvPicPr>
            <a:picLocks noChangeAspect="1"/>
          </p:cNvPicPr>
          <p:nvPr/>
        </p:nvPicPr>
        <p:blipFill>
          <a:blip r:embed="rId11"/>
          <a:stretch>
            <a:fillRect/>
          </a:stretch>
        </p:blipFill>
        <p:spPr>
          <a:xfrm>
            <a:off x="198971" y="2667488"/>
            <a:ext cx="2544136" cy="1695031"/>
          </a:xfrm>
          <a:prstGeom prst="rect">
            <a:avLst/>
          </a:prstGeom>
        </p:spPr>
      </p:pic>
      <p:sp>
        <p:nvSpPr>
          <p:cNvPr id="3" name="Textfeld 2">
            <a:extLst>
              <a:ext uri="{FF2B5EF4-FFF2-40B4-BE49-F238E27FC236}">
                <a16:creationId xmlns:a16="http://schemas.microsoft.com/office/drawing/2014/main" id="{AC8350C9-E853-9642-8C2E-F4AA3AB8990D}"/>
              </a:ext>
            </a:extLst>
          </p:cNvPr>
          <p:cNvSpPr txBox="1"/>
          <p:nvPr/>
        </p:nvSpPr>
        <p:spPr>
          <a:xfrm>
            <a:off x="1138875" y="112651"/>
            <a:ext cx="9921049" cy="369332"/>
          </a:xfrm>
          <a:prstGeom prst="rect">
            <a:avLst/>
          </a:prstGeom>
          <a:noFill/>
        </p:spPr>
        <p:txBody>
          <a:bodyPr wrap="none" lIns="91440" tIns="45720" rIns="91440" bIns="45720" rtlCol="0" anchor="t">
            <a:spAutoFit/>
          </a:bodyPr>
          <a:lstStyle/>
          <a:p>
            <a:r>
              <a:rPr lang="de-DE" dirty="0"/>
              <a:t>Vorstellung wichtiger Veranstaltungsformen und Aufgabenfelder unsere Professur durch ihre Mitglieder </a:t>
            </a:r>
          </a:p>
        </p:txBody>
      </p:sp>
      <p:sp>
        <p:nvSpPr>
          <p:cNvPr id="6" name="Textfeld 5">
            <a:extLst>
              <a:ext uri="{FF2B5EF4-FFF2-40B4-BE49-F238E27FC236}">
                <a16:creationId xmlns:a16="http://schemas.microsoft.com/office/drawing/2014/main" id="{A22F5EAE-D5AF-5E40-ABD0-CF338CFF3A07}"/>
              </a:ext>
            </a:extLst>
          </p:cNvPr>
          <p:cNvSpPr txBox="1"/>
          <p:nvPr/>
        </p:nvSpPr>
        <p:spPr>
          <a:xfrm>
            <a:off x="-11500" y="4310598"/>
            <a:ext cx="3283976" cy="369332"/>
          </a:xfrm>
          <a:prstGeom prst="rect">
            <a:avLst/>
          </a:prstGeom>
          <a:noFill/>
        </p:spPr>
        <p:txBody>
          <a:bodyPr wrap="none" rtlCol="0">
            <a:spAutoFit/>
          </a:bodyPr>
          <a:lstStyle/>
          <a:p>
            <a:r>
              <a:rPr lang="de-DE" dirty="0"/>
              <a:t>Sekretariat: Monja Geretschläger</a:t>
            </a:r>
          </a:p>
        </p:txBody>
      </p:sp>
      <p:sp>
        <p:nvSpPr>
          <p:cNvPr id="16" name="Rechteck 15">
            <a:extLst>
              <a:ext uri="{FF2B5EF4-FFF2-40B4-BE49-F238E27FC236}">
                <a16:creationId xmlns:a16="http://schemas.microsoft.com/office/drawing/2014/main" id="{584A48E1-C071-4647-93B6-ED5104244A33}"/>
              </a:ext>
            </a:extLst>
          </p:cNvPr>
          <p:cNvSpPr/>
          <p:nvPr/>
        </p:nvSpPr>
        <p:spPr>
          <a:xfrm>
            <a:off x="4384266" y="2277097"/>
            <a:ext cx="3245632" cy="338554"/>
          </a:xfrm>
          <a:prstGeom prst="rect">
            <a:avLst/>
          </a:prstGeom>
        </p:spPr>
        <p:txBody>
          <a:bodyPr wrap="none">
            <a:spAutoFit/>
          </a:bodyPr>
          <a:lstStyle/>
          <a:p>
            <a:r>
              <a:rPr lang="de-DE" sz="1600" dirty="0"/>
              <a:t>Projektseminare: Caroline Clormann </a:t>
            </a:r>
          </a:p>
        </p:txBody>
      </p:sp>
      <p:sp>
        <p:nvSpPr>
          <p:cNvPr id="17" name="Rechteck 16">
            <a:extLst>
              <a:ext uri="{FF2B5EF4-FFF2-40B4-BE49-F238E27FC236}">
                <a16:creationId xmlns:a16="http://schemas.microsoft.com/office/drawing/2014/main" id="{49CB9494-B259-EB4C-BE46-1789B1B13C5A}"/>
              </a:ext>
            </a:extLst>
          </p:cNvPr>
          <p:cNvSpPr/>
          <p:nvPr/>
        </p:nvSpPr>
        <p:spPr>
          <a:xfrm>
            <a:off x="8510544" y="2288143"/>
            <a:ext cx="2971711" cy="369332"/>
          </a:xfrm>
          <a:prstGeom prst="rect">
            <a:avLst/>
          </a:prstGeom>
        </p:spPr>
        <p:txBody>
          <a:bodyPr wrap="none">
            <a:spAutoFit/>
          </a:bodyPr>
          <a:lstStyle/>
          <a:p>
            <a:r>
              <a:rPr lang="de-DE" dirty="0"/>
              <a:t>Exkursionen: Thomas Göttlich</a:t>
            </a:r>
          </a:p>
        </p:txBody>
      </p:sp>
      <p:sp>
        <p:nvSpPr>
          <p:cNvPr id="18" name="Rechteck 17">
            <a:extLst>
              <a:ext uri="{FF2B5EF4-FFF2-40B4-BE49-F238E27FC236}">
                <a16:creationId xmlns:a16="http://schemas.microsoft.com/office/drawing/2014/main" id="{5B1B906D-9AAB-9244-BF76-2A281156620F}"/>
              </a:ext>
            </a:extLst>
          </p:cNvPr>
          <p:cNvSpPr/>
          <p:nvPr/>
        </p:nvSpPr>
        <p:spPr>
          <a:xfrm>
            <a:off x="4059204" y="4397417"/>
            <a:ext cx="3702232" cy="369332"/>
          </a:xfrm>
          <a:prstGeom prst="rect">
            <a:avLst/>
          </a:prstGeom>
        </p:spPr>
        <p:txBody>
          <a:bodyPr wrap="none">
            <a:spAutoFit/>
          </a:bodyPr>
          <a:lstStyle/>
          <a:p>
            <a:r>
              <a:rPr lang="de-DE" dirty="0"/>
              <a:t>Quellenportfolio: Monika Rox-Helmer</a:t>
            </a:r>
          </a:p>
        </p:txBody>
      </p:sp>
      <p:sp>
        <p:nvSpPr>
          <p:cNvPr id="19" name="Rechteck 18">
            <a:extLst>
              <a:ext uri="{FF2B5EF4-FFF2-40B4-BE49-F238E27FC236}">
                <a16:creationId xmlns:a16="http://schemas.microsoft.com/office/drawing/2014/main" id="{23BAE6B0-7F6C-6E40-9542-7AB71CFAFF22}"/>
              </a:ext>
            </a:extLst>
          </p:cNvPr>
          <p:cNvSpPr/>
          <p:nvPr/>
        </p:nvSpPr>
        <p:spPr>
          <a:xfrm>
            <a:off x="-5522" y="6488668"/>
            <a:ext cx="12031842" cy="338554"/>
          </a:xfrm>
          <a:prstGeom prst="rect">
            <a:avLst/>
          </a:prstGeom>
        </p:spPr>
        <p:txBody>
          <a:bodyPr wrap="square" lIns="91440" tIns="45720" rIns="91440" bIns="45720" anchor="t">
            <a:spAutoFit/>
          </a:bodyPr>
          <a:lstStyle/>
          <a:p>
            <a:r>
              <a:rPr lang="de-DE" sz="1600" dirty="0"/>
              <a:t>Handapparat Geschichtsdidaktik (HAP) und Service für Studierende: Justus Grebe, Larissa V. Schulz und Henning Tauche </a:t>
            </a:r>
            <a:endParaRPr lang="de-DE" sz="1600" dirty="0">
              <a:cs typeface="Calibri"/>
            </a:endParaRPr>
          </a:p>
        </p:txBody>
      </p:sp>
      <p:sp>
        <p:nvSpPr>
          <p:cNvPr id="20" name="Rechteck 19">
            <a:extLst>
              <a:ext uri="{FF2B5EF4-FFF2-40B4-BE49-F238E27FC236}">
                <a16:creationId xmlns:a16="http://schemas.microsoft.com/office/drawing/2014/main" id="{41B253D2-6137-2142-AB8E-C76603F8AC52}"/>
              </a:ext>
            </a:extLst>
          </p:cNvPr>
          <p:cNvSpPr/>
          <p:nvPr/>
        </p:nvSpPr>
        <p:spPr>
          <a:xfrm>
            <a:off x="8537519" y="4311191"/>
            <a:ext cx="6096000" cy="523220"/>
          </a:xfrm>
          <a:prstGeom prst="rect">
            <a:avLst/>
          </a:prstGeom>
        </p:spPr>
        <p:txBody>
          <a:bodyPr>
            <a:spAutoFit/>
          </a:bodyPr>
          <a:lstStyle/>
          <a:p>
            <a:r>
              <a:rPr lang="de-DE" sz="1400" dirty="0"/>
              <a:t>Haupt- und Oberseminare / Geschichtskultur:</a:t>
            </a:r>
          </a:p>
          <a:p>
            <a:r>
              <a:rPr lang="de-DE" sz="1400" dirty="0"/>
              <a:t>Andreas Willershausen</a:t>
            </a:r>
          </a:p>
        </p:txBody>
      </p:sp>
      <p:pic>
        <p:nvPicPr>
          <p:cNvPr id="23" name="Grafik 22" descr="Ein Bild, das Person, Fenster, Mann, drinnen enthält.&#10;&#10;Automatisch generierte Beschreibung">
            <a:extLst>
              <a:ext uri="{FF2B5EF4-FFF2-40B4-BE49-F238E27FC236}">
                <a16:creationId xmlns:a16="http://schemas.microsoft.com/office/drawing/2014/main" id="{5BBEBD98-853E-E24D-B07A-835350EAF5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810" y="490519"/>
            <a:ext cx="2679605" cy="1797624"/>
          </a:xfrm>
          <a:prstGeom prst="rect">
            <a:avLst/>
          </a:prstGeom>
        </p:spPr>
      </p:pic>
      <p:sp>
        <p:nvSpPr>
          <p:cNvPr id="24" name="Textfeld 23">
            <a:extLst>
              <a:ext uri="{FF2B5EF4-FFF2-40B4-BE49-F238E27FC236}">
                <a16:creationId xmlns:a16="http://schemas.microsoft.com/office/drawing/2014/main" id="{8DA1E9F7-49A4-0E46-A5D0-E25E80687C1A}"/>
              </a:ext>
            </a:extLst>
          </p:cNvPr>
          <p:cNvSpPr txBox="1"/>
          <p:nvPr/>
        </p:nvSpPr>
        <p:spPr>
          <a:xfrm>
            <a:off x="-10154" y="2241350"/>
            <a:ext cx="3618876" cy="369332"/>
          </a:xfrm>
          <a:prstGeom prst="rect">
            <a:avLst/>
          </a:prstGeom>
          <a:noFill/>
        </p:spPr>
        <p:txBody>
          <a:bodyPr wrap="none" rtlCol="0">
            <a:spAutoFit/>
          </a:bodyPr>
          <a:lstStyle/>
          <a:p>
            <a:r>
              <a:rPr lang="de-DE" dirty="0"/>
              <a:t>Einführungsvorlesung: Vadim Oswalt</a:t>
            </a:r>
          </a:p>
        </p:txBody>
      </p:sp>
      <p:pic>
        <p:nvPicPr>
          <p:cNvPr id="25"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459655" y="1109422"/>
            <a:ext cx="304800" cy="304800"/>
          </a:xfrm>
          <a:prstGeom prst="rect">
            <a:avLst/>
          </a:prstGeom>
        </p:spPr>
      </p:pic>
    </p:spTree>
    <p:extLst>
      <p:ext uri="{BB962C8B-B14F-4D97-AF65-F5344CB8AC3E}">
        <p14:creationId xmlns:p14="http://schemas.microsoft.com/office/powerpoint/2010/main" val="3620899525"/>
      </p:ext>
    </p:extLst>
  </p:cSld>
  <p:clrMapOvr>
    <a:masterClrMapping/>
  </p:clrMapOvr>
  <mc:AlternateContent xmlns:mc="http://schemas.openxmlformats.org/markup-compatibility/2006" xmlns:p14="http://schemas.microsoft.com/office/powerpoint/2010/main">
    <mc:Choice Requires="p14">
      <p:transition spd="slow" p14:dur="2000" advTm="6360"/>
    </mc:Choice>
    <mc:Fallback xmlns="">
      <p:transition spd="slow" advTm="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8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EA2-2CD3-488B-BD2F-8398870FA12C}"/>
              </a:ext>
            </a:extLst>
          </p:cNvPr>
          <p:cNvSpPr>
            <a:spLocks noGrp="1"/>
          </p:cNvSpPr>
          <p:nvPr>
            <p:ph type="title"/>
          </p:nvPr>
        </p:nvSpPr>
        <p:spPr>
          <a:xfrm>
            <a:off x="4965430" y="629268"/>
            <a:ext cx="6586491" cy="1286160"/>
          </a:xfrm>
        </p:spPr>
        <p:txBody>
          <a:bodyPr anchor="b">
            <a:normAutofit/>
          </a:bodyPr>
          <a:lstStyle/>
          <a:p>
            <a:r>
              <a:rPr lang="de-DE" dirty="0">
                <a:cs typeface="Calibri Light"/>
              </a:rPr>
              <a:t>Das Sekretariat</a:t>
            </a:r>
          </a:p>
        </p:txBody>
      </p:sp>
      <p:sp>
        <p:nvSpPr>
          <p:cNvPr id="3" name="Content Placeholder 2">
            <a:extLst>
              <a:ext uri="{FF2B5EF4-FFF2-40B4-BE49-F238E27FC236}">
                <a16:creationId xmlns:a16="http://schemas.microsoft.com/office/drawing/2014/main" id="{B72C6B07-D4F4-4DCB-8A97-AFC82805BA73}"/>
              </a:ext>
            </a:extLst>
          </p:cNvPr>
          <p:cNvSpPr>
            <a:spLocks noGrp="1"/>
          </p:cNvSpPr>
          <p:nvPr>
            <p:ph idx="1"/>
          </p:nvPr>
        </p:nvSpPr>
        <p:spPr>
          <a:xfrm>
            <a:off x="4965431" y="2265872"/>
            <a:ext cx="6586489" cy="4590550"/>
          </a:xfrm>
        </p:spPr>
        <p:txBody>
          <a:bodyPr vert="horz" lIns="91440" tIns="45720" rIns="91440" bIns="45720" rtlCol="0" anchor="t">
            <a:normAutofit/>
          </a:bodyPr>
          <a:lstStyle/>
          <a:p>
            <a:pPr marL="0" indent="0">
              <a:buNone/>
            </a:pPr>
            <a:r>
              <a:rPr lang="de-DE" sz="1600" dirty="0">
                <a:ea typeface="+mn-lt"/>
                <a:cs typeface="+mn-lt"/>
              </a:rPr>
              <a:t>Monja Geretschläger</a:t>
            </a:r>
            <a:br>
              <a:rPr lang="de-DE" sz="1600" dirty="0">
                <a:ea typeface="+mn-lt"/>
                <a:cs typeface="+mn-lt"/>
              </a:rPr>
            </a:br>
            <a:r>
              <a:rPr lang="de-DE" sz="1600" dirty="0">
                <a:ea typeface="+mn-lt"/>
                <a:cs typeface="+mn-lt"/>
              </a:rPr>
              <a:t>FB 04 – Historisches Institut</a:t>
            </a:r>
            <a:br>
              <a:rPr lang="de-DE" sz="1600" dirty="0">
                <a:ea typeface="+mn-lt"/>
                <a:cs typeface="+mn-lt"/>
              </a:rPr>
            </a:br>
            <a:r>
              <a:rPr lang="de-DE" sz="1600" dirty="0">
                <a:ea typeface="+mn-lt"/>
                <a:cs typeface="+mn-lt"/>
              </a:rPr>
              <a:t>Didaktik der Geschichte</a:t>
            </a:r>
            <a:br>
              <a:rPr lang="de-DE" sz="1600" dirty="0">
                <a:ea typeface="+mn-lt"/>
                <a:cs typeface="+mn-lt"/>
              </a:rPr>
            </a:br>
            <a:r>
              <a:rPr lang="de-DE" sz="1600" dirty="0">
                <a:ea typeface="+mn-lt"/>
                <a:cs typeface="+mn-lt"/>
              </a:rPr>
              <a:t>Philosophikum I, Haus C 1, Raum 206</a:t>
            </a:r>
            <a:br>
              <a:rPr lang="de-DE" sz="1600" dirty="0">
                <a:ea typeface="+mn-lt"/>
                <a:cs typeface="+mn-lt"/>
              </a:rPr>
            </a:br>
            <a:r>
              <a:rPr lang="de-DE" sz="1600" dirty="0">
                <a:ea typeface="+mn-lt"/>
                <a:cs typeface="+mn-lt"/>
              </a:rPr>
              <a:t>Otto-Behaghel-Str. 10 </a:t>
            </a:r>
            <a:br>
              <a:rPr lang="de-DE" sz="1600" dirty="0">
                <a:ea typeface="+mn-lt"/>
                <a:cs typeface="+mn-lt"/>
              </a:rPr>
            </a:br>
            <a:r>
              <a:rPr lang="de-DE" sz="1600" dirty="0">
                <a:ea typeface="+mn-lt"/>
                <a:cs typeface="+mn-lt"/>
              </a:rPr>
              <a:t>35394 Gießen</a:t>
            </a:r>
            <a:endParaRPr lang="de-DE" dirty="0">
              <a:cs typeface="Calibri"/>
            </a:endParaRPr>
          </a:p>
          <a:p>
            <a:pPr marL="0" indent="0">
              <a:buNone/>
            </a:pPr>
            <a:endParaRPr lang="de-DE" sz="1600" b="1" i="1" dirty="0">
              <a:cs typeface="Calibri"/>
            </a:endParaRPr>
          </a:p>
          <a:p>
            <a:pPr marL="0">
              <a:lnSpc>
                <a:spcPct val="80000"/>
              </a:lnSpc>
              <a:buNone/>
            </a:pPr>
            <a:r>
              <a:rPr lang="de-DE" sz="1600" dirty="0"/>
              <a:t>Telefonisch: 0641</a:t>
            </a:r>
            <a:r>
              <a:rPr lang="de-DE" sz="1600" dirty="0">
                <a:ea typeface="+mn-lt"/>
                <a:cs typeface="+mn-lt"/>
              </a:rPr>
              <a:t> 99-28301</a:t>
            </a:r>
            <a:br>
              <a:rPr lang="de-DE" sz="1600" u="sng" dirty="0">
                <a:ea typeface="+mn-lt"/>
                <a:cs typeface="+mn-lt"/>
              </a:rPr>
            </a:br>
            <a:r>
              <a:rPr lang="de-DE" sz="1600" dirty="0">
                <a:ea typeface="+mn-lt"/>
                <a:cs typeface="+mn-lt"/>
              </a:rPr>
              <a:t>Per</a:t>
            </a:r>
            <a:r>
              <a:rPr lang="de-DE" sz="1600" dirty="0">
                <a:cs typeface="Calibri"/>
              </a:rPr>
              <a:t> E-Mail: </a:t>
            </a:r>
            <a:r>
              <a:rPr lang="de-DE" sz="1600" dirty="0">
                <a:ea typeface="+mn-lt"/>
                <a:cs typeface="+mn-lt"/>
              </a:rPr>
              <a:t> Monja.Geretschlaeger@geschichte.uni-giessen.de</a:t>
            </a:r>
          </a:p>
          <a:p>
            <a:pPr marL="0">
              <a:lnSpc>
                <a:spcPct val="80000"/>
              </a:lnSpc>
              <a:buNone/>
            </a:pPr>
            <a:endParaRPr lang="de-DE" sz="1600" dirty="0">
              <a:ea typeface="+mn-lt"/>
              <a:cs typeface="+mn-lt"/>
            </a:endParaRPr>
          </a:p>
          <a:p>
            <a:pPr marL="0">
              <a:buNone/>
            </a:pPr>
            <a:r>
              <a:rPr lang="de-DE" sz="1600" dirty="0">
                <a:ea typeface="+mn-lt"/>
                <a:cs typeface="+mn-lt"/>
              </a:rPr>
              <a:t>Das Sekretariat steht Ihnen bei allen Fragen und Vorgängen aus dem Bereich der Verwaltung des Studiengangs Didaktik der Geschichte zur Verfügung. Hier erhalten Sie Informationen und auch ggf. Weiterleitungen an die richtigen Ansprechpartner für ihr Anliegen. Im Sekretariat können Sie Formulare abholen, Unterlagen abgeben und erhalten Auskunft über Sprechstundentermine sowie Zeiten und Räumlichkeiten Ihrer Lehrveranstaltungen.</a:t>
            </a:r>
            <a:endParaRPr lang="de-DE" sz="1600" dirty="0">
              <a:cs typeface="Calibri" panose="020F0502020204030204"/>
            </a:endParaRPr>
          </a:p>
          <a:p>
            <a:pPr marL="0" indent="0">
              <a:buNone/>
            </a:pPr>
            <a:endParaRPr lang="de-DE" sz="1600" dirty="0">
              <a:cs typeface="Calibri" panose="020F0502020204030204"/>
            </a:endParaRPr>
          </a:p>
        </p:txBody>
      </p:sp>
      <p:pic>
        <p:nvPicPr>
          <p:cNvPr id="6" name="Grafik 5" descr="Ein Bild, das Fenster, Person, drinnen, Kleidung enthält.&#10;&#10;Beschreibung automatisch generiert.">
            <a:extLst>
              <a:ext uri="{FF2B5EF4-FFF2-40B4-BE49-F238E27FC236}">
                <a16:creationId xmlns:a16="http://schemas.microsoft.com/office/drawing/2014/main" id="{1BD00071-D246-4A06-BEA5-10E0E29F8D83}"/>
              </a:ext>
            </a:extLst>
          </p:cNvPr>
          <p:cNvPicPr>
            <a:picLocks noChangeAspect="1"/>
          </p:cNvPicPr>
          <p:nvPr/>
        </p:nvPicPr>
        <p:blipFill rotWithShape="1">
          <a:blip r:embed="rId4"/>
          <a:srcRect l="10192" r="44689"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9270"/>
            </a:solidFill>
          </a:ln>
        </p:spPr>
        <p:style>
          <a:lnRef idx="1">
            <a:schemeClr val="accent1"/>
          </a:lnRef>
          <a:fillRef idx="0">
            <a:schemeClr val="accent1"/>
          </a:fillRef>
          <a:effectRef idx="0">
            <a:schemeClr val="accent1"/>
          </a:effectRef>
          <a:fontRef idx="minor">
            <a:schemeClr val="tx1"/>
          </a:fontRef>
        </p:style>
      </p:cxnSp>
      <p:pic>
        <p:nvPicPr>
          <p:cNvPr id="8" name="Sekretari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3490" y="429579"/>
            <a:ext cx="487363" cy="487363"/>
          </a:xfrm>
          <a:prstGeom prst="rect">
            <a:avLst/>
          </a:prstGeom>
        </p:spPr>
      </p:pic>
    </p:spTree>
    <p:extLst>
      <p:ext uri="{BB962C8B-B14F-4D97-AF65-F5344CB8AC3E}">
        <p14:creationId xmlns:p14="http://schemas.microsoft.com/office/powerpoint/2010/main" val="1478147992"/>
      </p:ext>
    </p:extLst>
  </p:cSld>
  <p:clrMapOvr>
    <a:masterClrMapping/>
  </p:clrMapOvr>
  <mc:AlternateContent xmlns:mc="http://schemas.openxmlformats.org/markup-compatibility/2006" xmlns:p14="http://schemas.microsoft.com/office/powerpoint/2010/main">
    <mc:Choice Requires="p14">
      <p:transition spd="slow" p14:dur="2000" advTm="3509"/>
    </mc:Choice>
    <mc:Fallback xmlns="">
      <p:transition spd="slow" advTm="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5" objId="8"/>
        <p14:stopEvt time="40" objId="8"/>
        <p14:playEvt time="81"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BD7E8679-B7CF-E64D-A8A9-7D8DC94E913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1" y="68744"/>
            <a:ext cx="9969708" cy="6789256"/>
          </a:xfrm>
        </p:spPr>
      </p:pic>
      <p:pic>
        <p:nvPicPr>
          <p:cNvPr id="3" name="R-H Folie 1 - laut">
            <a:hlinkClick r:id="" action="ppaction://media"/>
            <a:extLst>
              <a:ext uri="{FF2B5EF4-FFF2-40B4-BE49-F238E27FC236}">
                <a16:creationId xmlns:a16="http://schemas.microsoft.com/office/drawing/2014/main" id="{A9B57CF4-FA9B-4C0A-9579-B1A674861C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8999" y="5726962"/>
            <a:ext cx="609600" cy="609600"/>
          </a:xfrm>
          <a:prstGeom prst="rect">
            <a:avLst/>
          </a:prstGeom>
        </p:spPr>
      </p:pic>
    </p:spTree>
    <p:extLst>
      <p:ext uri="{BB962C8B-B14F-4D97-AF65-F5344CB8AC3E}">
        <p14:creationId xmlns:p14="http://schemas.microsoft.com/office/powerpoint/2010/main" val="753382671"/>
      </p:ext>
    </p:extLst>
  </p:cSld>
  <p:clrMapOvr>
    <a:masterClrMapping/>
  </p:clrMapOvr>
  <p:transition spd="slow" advTm="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AA6C4-24BC-AC46-AC36-E639E43FAC52}"/>
              </a:ext>
            </a:extLst>
          </p:cNvPr>
          <p:cNvSpPr>
            <a:spLocks noGrp="1"/>
          </p:cNvSpPr>
          <p:nvPr>
            <p:ph type="title"/>
          </p:nvPr>
        </p:nvSpPr>
        <p:spPr/>
        <p:txBody>
          <a:bodyPr/>
          <a:lstStyle/>
          <a:p>
            <a:endParaRPr lang="de-DE" dirty="0"/>
          </a:p>
        </p:txBody>
      </p:sp>
      <p:pic>
        <p:nvPicPr>
          <p:cNvPr id="5" name="Inhaltsplatzhalter 4">
            <a:extLst>
              <a:ext uri="{FF2B5EF4-FFF2-40B4-BE49-F238E27FC236}">
                <a16:creationId xmlns:a16="http://schemas.microsoft.com/office/drawing/2014/main" id="{9B71D6B3-39D8-EB4B-A2EF-C7068D0B17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3738" y="171487"/>
            <a:ext cx="11544524" cy="7215328"/>
          </a:xfrm>
        </p:spPr>
      </p:pic>
      <p:pic>
        <p:nvPicPr>
          <p:cNvPr id="3" name="R-H Folie 2 - laut">
            <a:hlinkClick r:id="" action="ppaction://media"/>
            <a:extLst>
              <a:ext uri="{FF2B5EF4-FFF2-40B4-BE49-F238E27FC236}">
                <a16:creationId xmlns:a16="http://schemas.microsoft.com/office/drawing/2014/main" id="{42F38642-9361-47C3-8760-6BA799AB4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0871" y="1579526"/>
            <a:ext cx="609600" cy="609600"/>
          </a:xfrm>
          <a:prstGeom prst="rect">
            <a:avLst/>
          </a:prstGeom>
        </p:spPr>
      </p:pic>
    </p:spTree>
    <p:extLst>
      <p:ext uri="{BB962C8B-B14F-4D97-AF65-F5344CB8AC3E}">
        <p14:creationId xmlns:p14="http://schemas.microsoft.com/office/powerpoint/2010/main" val="10271743"/>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21AB3-1574-1A43-8142-B2058DAB4FDE}"/>
              </a:ext>
            </a:extLst>
          </p:cNvPr>
          <p:cNvSpPr>
            <a:spLocks noGrp="1"/>
          </p:cNvSpPr>
          <p:nvPr>
            <p:ph type="title"/>
          </p:nvPr>
        </p:nvSpPr>
        <p:spPr/>
        <p:txBody>
          <a:bodyPr/>
          <a:lstStyle/>
          <a:p>
            <a:r>
              <a:rPr lang="de-DE" dirty="0"/>
              <a:t>Das Fachpraktikum – Die Theorie auf dem Prüfstand der Praxis</a:t>
            </a:r>
          </a:p>
        </p:txBody>
      </p:sp>
      <p:pic>
        <p:nvPicPr>
          <p:cNvPr id="9" name="Inhaltsplatzhalter 8">
            <a:extLst>
              <a:ext uri="{FF2B5EF4-FFF2-40B4-BE49-F238E27FC236}">
                <a16:creationId xmlns:a16="http://schemas.microsoft.com/office/drawing/2014/main" id="{6AF32F43-D480-E24F-8271-2E594B34F8A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98729" y="1143337"/>
            <a:ext cx="5992498" cy="3496981"/>
          </a:xfrm>
        </p:spPr>
      </p:pic>
      <p:pic>
        <p:nvPicPr>
          <p:cNvPr id="10" name="Picture 4" descr="Die Flipbroschüre der GOL informiert über die Maßnahmen des Projekts unter den Leitlinien: 'Auf die Lehrkraft kommt es an - Auf die Uni kommt es an'.">
            <a:hlinkClick r:id="rId5"/>
            <a:extLst>
              <a:ext uri="{FF2B5EF4-FFF2-40B4-BE49-F238E27FC236}">
                <a16:creationId xmlns:a16="http://schemas.microsoft.com/office/drawing/2014/main" id="{83B22A76-AFC8-FE4A-8C2F-AA6035083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409" y="2891828"/>
            <a:ext cx="2688640" cy="34073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CFDA4030-5C2D-EE4F-B58D-D65971245B94}"/>
              </a:ext>
            </a:extLst>
          </p:cNvPr>
          <p:cNvSpPr txBox="1"/>
          <p:nvPr/>
        </p:nvSpPr>
        <p:spPr>
          <a:xfrm>
            <a:off x="8448953" y="2188564"/>
            <a:ext cx="2926488" cy="3416320"/>
          </a:xfrm>
          <a:prstGeom prst="rect">
            <a:avLst/>
          </a:prstGeom>
          <a:noFill/>
        </p:spPr>
        <p:txBody>
          <a:bodyPr wrap="square" rtlCol="0">
            <a:spAutoFit/>
          </a:bodyPr>
          <a:lstStyle/>
          <a:p>
            <a:r>
              <a:rPr lang="de-DE" sz="1200" b="1" dirty="0"/>
              <a:t> </a:t>
            </a:r>
            <a:endParaRPr lang="de-DE" sz="1200" dirty="0"/>
          </a:p>
          <a:p>
            <a:r>
              <a:rPr lang="de-DE" sz="1200" b="1" dirty="0"/>
              <a:t>Leitfaden zum</a:t>
            </a:r>
            <a:endParaRPr lang="de-DE" sz="1200" dirty="0"/>
          </a:p>
          <a:p>
            <a:r>
              <a:rPr lang="de-DE" sz="1200" b="1" dirty="0"/>
              <a:t>Fachpraktikum Geschichte</a:t>
            </a:r>
            <a:endParaRPr lang="de-DE" sz="1200" dirty="0"/>
          </a:p>
          <a:p>
            <a:r>
              <a:rPr lang="de-DE" sz="1200" b="1" dirty="0"/>
              <a:t> </a:t>
            </a:r>
            <a:endParaRPr lang="de-DE" sz="1200" dirty="0"/>
          </a:p>
          <a:p>
            <a:r>
              <a:rPr lang="de-DE" sz="1200" dirty="0"/>
              <a:t>Die Studierenden im Fachpraktikum sind Anfänger im Unterrichten des Faches Geschichte. Sie haben zwar bereits das Allgemeine Schulpraktikum (ASP) absolviert, einige besitzen auch weitere Unterrichtserfahrungen, aber selten sind dabei die Besonderheiten und Schwierigkeiten des Faches Geschichte diskutiert worden. Die bisherigen Unterrichtserfahrungen sind eher unter allgemein pädagogischen Leitlinien besprochen und reflektiert worden. …......</a:t>
            </a:r>
          </a:p>
          <a:p>
            <a:r>
              <a:rPr lang="de-DE" sz="1200" dirty="0"/>
              <a:t> </a:t>
            </a:r>
          </a:p>
          <a:p>
            <a:endParaRPr lang="de-DE" sz="1200" dirty="0"/>
          </a:p>
        </p:txBody>
      </p:sp>
      <mc:AlternateContent xmlns:mc="http://schemas.openxmlformats.org/markup-compatibility/2006" xmlns:p14="http://schemas.microsoft.com/office/powerpoint/2010/main">
        <mc:Choice Requires="p14">
          <p:contentPart p14:bwMode="auto" r:id="rId7">
            <p14:nvContentPartPr>
              <p14:cNvPr id="17" name="Freihand 16">
                <a:extLst>
                  <a:ext uri="{FF2B5EF4-FFF2-40B4-BE49-F238E27FC236}">
                    <a16:creationId xmlns:a16="http://schemas.microsoft.com/office/drawing/2014/main" id="{F92E6623-C201-EB4E-A078-5794FA5DB5D3}"/>
                  </a:ext>
                </a:extLst>
              </p14:cNvPr>
              <p14:cNvContentPartPr/>
              <p14:nvPr/>
            </p14:nvContentPartPr>
            <p14:xfrm>
              <a:off x="4411841" y="-984098"/>
              <a:ext cx="360" cy="360"/>
            </p14:xfrm>
          </p:contentPart>
        </mc:Choice>
        <mc:Fallback xmlns="">
          <p:pic>
            <p:nvPicPr>
              <p:cNvPr id="17" name="Freihand 16">
                <a:extLst>
                  <a:ext uri="{FF2B5EF4-FFF2-40B4-BE49-F238E27FC236}">
                    <a16:creationId xmlns:a16="http://schemas.microsoft.com/office/drawing/2014/main" id="{F92E6623-C201-EB4E-A078-5794FA5DB5D3}"/>
                  </a:ext>
                </a:extLst>
              </p:cNvPr>
              <p:cNvPicPr/>
              <p:nvPr/>
            </p:nvPicPr>
            <p:blipFill>
              <a:blip r:embed="rId8"/>
              <a:stretch>
                <a:fillRect/>
              </a:stretch>
            </p:blipFill>
            <p:spPr>
              <a:xfrm>
                <a:off x="4394201" y="-1002098"/>
                <a:ext cx="36000" cy="36000"/>
              </a:xfrm>
              <a:prstGeom prst="rect">
                <a:avLst/>
              </a:prstGeom>
            </p:spPr>
          </p:pic>
        </mc:Fallback>
      </mc:AlternateContent>
      <p:sp>
        <p:nvSpPr>
          <p:cNvPr id="18" name="Textfeld 17">
            <a:extLst>
              <a:ext uri="{FF2B5EF4-FFF2-40B4-BE49-F238E27FC236}">
                <a16:creationId xmlns:a16="http://schemas.microsoft.com/office/drawing/2014/main" id="{3A7AD9C4-4068-7049-9C90-C229AC144CF1}"/>
              </a:ext>
            </a:extLst>
          </p:cNvPr>
          <p:cNvSpPr txBox="1"/>
          <p:nvPr/>
        </p:nvSpPr>
        <p:spPr>
          <a:xfrm>
            <a:off x="3743048" y="5604884"/>
            <a:ext cx="7632393" cy="261610"/>
          </a:xfrm>
          <a:prstGeom prst="rect">
            <a:avLst/>
          </a:prstGeom>
          <a:noFill/>
        </p:spPr>
        <p:txBody>
          <a:bodyPr wrap="square" rtlCol="0">
            <a:spAutoFit/>
          </a:bodyPr>
          <a:lstStyle/>
          <a:p>
            <a:r>
              <a:rPr lang="de-DE" sz="1100" dirty="0"/>
              <a:t>https://www.uni-giessen.de/fbz/fb04/institute/geschichte/didaktik/karteikartenseiten/lehre/module2/schulpraktische-studien</a:t>
            </a:r>
          </a:p>
        </p:txBody>
      </p:sp>
      <p:pic>
        <p:nvPicPr>
          <p:cNvPr id="4" name="R-H Folie 3 - laut">
            <a:hlinkClick r:id="" action="ppaction://media"/>
            <a:extLst>
              <a:ext uri="{FF2B5EF4-FFF2-40B4-BE49-F238E27FC236}">
                <a16:creationId xmlns:a16="http://schemas.microsoft.com/office/drawing/2014/main" id="{24051A0E-99DC-4689-B024-582837A73F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68263" y="1376858"/>
            <a:ext cx="609600" cy="609600"/>
          </a:xfrm>
          <a:prstGeom prst="rect">
            <a:avLst/>
          </a:prstGeom>
        </p:spPr>
      </p:pic>
    </p:spTree>
    <p:extLst>
      <p:ext uri="{BB962C8B-B14F-4D97-AF65-F5344CB8AC3E}">
        <p14:creationId xmlns:p14="http://schemas.microsoft.com/office/powerpoint/2010/main" val="36012769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1"/>
          <p:cNvGrpSpPr/>
          <p:nvPr/>
        </p:nvGrpSpPr>
        <p:grpSpPr>
          <a:xfrm>
            <a:off x="237960" y="23760"/>
            <a:ext cx="11774520" cy="6854040"/>
            <a:chOff x="237960" y="23760"/>
            <a:chExt cx="11774520" cy="6854040"/>
          </a:xfrm>
        </p:grpSpPr>
        <p:pic>
          <p:nvPicPr>
            <p:cNvPr id="39" name="Grafik 191"/>
            <p:cNvPicPr/>
            <p:nvPr/>
          </p:nvPicPr>
          <p:blipFill>
            <a:blip r:embed="rId4"/>
            <a:stretch/>
          </p:blipFill>
          <p:spPr>
            <a:xfrm>
              <a:off x="237960" y="23760"/>
              <a:ext cx="11774520" cy="6854040"/>
            </a:xfrm>
            <a:prstGeom prst="rect">
              <a:avLst/>
            </a:prstGeom>
            <a:ln w="0">
              <a:noFill/>
            </a:ln>
          </p:spPr>
        </p:pic>
        <p:sp>
          <p:nvSpPr>
            <p:cNvPr id="40" name="CustomShape 2"/>
            <p:cNvSpPr/>
            <p:nvPr/>
          </p:nvSpPr>
          <p:spPr>
            <a:xfrm>
              <a:off x="5577840" y="4846320"/>
              <a:ext cx="6122880" cy="636480"/>
            </a:xfrm>
            <a:prstGeom prst="rect">
              <a:avLst/>
            </a:prstGeom>
            <a:solidFill>
              <a:srgbClr val="FFFFFF"/>
            </a:solidFill>
            <a:ln w="0">
              <a:noFill/>
            </a:ln>
          </p:spPr>
          <p:style>
            <a:lnRef idx="0">
              <a:scrgbClr r="0" g="0" b="0"/>
            </a:lnRef>
            <a:fillRef idx="0">
              <a:scrgbClr r="0" g="0" b="0"/>
            </a:fillRef>
            <a:effectRef idx="0">
              <a:scrgbClr r="0" g="0" b="0"/>
            </a:effectRef>
            <a:fontRef idx="minor"/>
          </p:style>
        </p:sp>
      </p:grpSp>
      <p:pic>
        <p:nvPicPr>
          <p:cNvPr id="2" name="Caro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2880" y="5875500"/>
            <a:ext cx="609600" cy="609600"/>
          </a:xfrm>
          <a:prstGeom prst="rect">
            <a:avLst/>
          </a:prstGeom>
        </p:spPr>
      </p:pic>
    </p:spTree>
    <p:extLst>
      <p:ext uri="{BB962C8B-B14F-4D97-AF65-F5344CB8AC3E}">
        <p14:creationId xmlns:p14="http://schemas.microsoft.com/office/powerpoint/2010/main" val="35201958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p:nvPr/>
        </p:nvPicPr>
        <p:blipFill>
          <a:blip r:embed="rId4"/>
          <a:stretch/>
        </p:blipFill>
        <p:spPr>
          <a:xfrm>
            <a:off x="632520" y="668880"/>
            <a:ext cx="9751320" cy="5484240"/>
          </a:xfrm>
          <a:prstGeom prst="rect">
            <a:avLst/>
          </a:prstGeom>
          <a:ln w="0">
            <a:noFill/>
          </a:ln>
        </p:spPr>
      </p:pic>
      <p:sp>
        <p:nvSpPr>
          <p:cNvPr id="42" name="CustomShape 1"/>
          <p:cNvSpPr/>
          <p:nvPr/>
        </p:nvSpPr>
        <p:spPr>
          <a:xfrm>
            <a:off x="7646760" y="684360"/>
            <a:ext cx="1644480" cy="547200"/>
          </a:xfrm>
          <a:prstGeom prst="ellipse">
            <a:avLst/>
          </a:prstGeom>
          <a:noFill/>
          <a:ln w="19080">
            <a:solidFill>
              <a:srgbClr val="F04E4D"/>
            </a:solidFill>
            <a:round/>
          </a:ln>
        </p:spPr>
        <p:style>
          <a:lnRef idx="0">
            <a:scrgbClr r="0" g="0" b="0"/>
          </a:lnRef>
          <a:fillRef idx="0">
            <a:scrgbClr r="0" g="0" b="0"/>
          </a:fillRef>
          <a:effectRef idx="0">
            <a:scrgbClr r="0" g="0" b="0"/>
          </a:effectRef>
          <a:fontRef idx="minor"/>
        </p:style>
      </p:sp>
      <p:pic>
        <p:nvPicPr>
          <p:cNvPr id="2" name="Caro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9538" y="5981181"/>
            <a:ext cx="609600" cy="609600"/>
          </a:xfrm>
          <a:prstGeom prst="rect">
            <a:avLst/>
          </a:prstGeom>
        </p:spPr>
      </p:pic>
    </p:spTree>
    <p:extLst>
      <p:ext uri="{BB962C8B-B14F-4D97-AF65-F5344CB8AC3E}">
        <p14:creationId xmlns:p14="http://schemas.microsoft.com/office/powerpoint/2010/main" val="7034203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90B2F8D3ACD704197F2CBCA074A735B" ma:contentTypeVersion="6" ma:contentTypeDescription="Ein neues Dokument erstellen." ma:contentTypeScope="" ma:versionID="5f37b31648c92dda2dc4b7aedbd05ebc">
  <xsd:schema xmlns:xsd="http://www.w3.org/2001/XMLSchema" xmlns:xs="http://www.w3.org/2001/XMLSchema" xmlns:p="http://schemas.microsoft.com/office/2006/metadata/properties" xmlns:ns2="f5d777f8-71c1-402f-9c59-d9d7f7cdc0ad" targetNamespace="http://schemas.microsoft.com/office/2006/metadata/properties" ma:root="true" ma:fieldsID="66357bd7c180e6266167c7c364d05d13" ns2:_="">
    <xsd:import namespace="f5d777f8-71c1-402f-9c59-d9d7f7cdc0a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777f8-71c1-402f-9c59-d9d7f7cdc0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C20698-0A89-40A4-BCCF-681942D6BE78}">
  <ds:schemaRefs>
    <ds:schemaRef ds:uri="http://purl.org/dc/elements/1.1/"/>
    <ds:schemaRef ds:uri="http://purl.org/dc/terms/"/>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f5d777f8-71c1-402f-9c59-d9d7f7cdc0ad"/>
    <ds:schemaRef ds:uri="http://www.w3.org/XML/1998/namespace"/>
  </ds:schemaRefs>
</ds:datastoreItem>
</file>

<file path=customXml/itemProps2.xml><?xml version="1.0" encoding="utf-8"?>
<ds:datastoreItem xmlns:ds="http://schemas.openxmlformats.org/officeDocument/2006/customXml" ds:itemID="{47FC3E10-15FE-4146-A02B-B51D448D4A1C}">
  <ds:schemaRefs>
    <ds:schemaRef ds:uri="http://schemas.microsoft.com/sharepoint/v3/contenttype/forms"/>
  </ds:schemaRefs>
</ds:datastoreItem>
</file>

<file path=customXml/itemProps3.xml><?xml version="1.0" encoding="utf-8"?>
<ds:datastoreItem xmlns:ds="http://schemas.openxmlformats.org/officeDocument/2006/customXml" ds:itemID="{E1BD9C07-F859-4AF5-8C95-603CB4008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777f8-71c1-402f-9c59-d9d7f7cdc0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443</Words>
  <Application>Microsoft Office PowerPoint</Application>
  <PresentationFormat>Breitbild</PresentationFormat>
  <Paragraphs>49</Paragraphs>
  <Slides>18</Slides>
  <Notes>0</Notes>
  <HiddenSlides>0</HiddenSlides>
  <MMClips>16</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Arial</vt:lpstr>
      <vt:lpstr>Calibri</vt:lpstr>
      <vt:lpstr>Calibri Light</vt:lpstr>
      <vt:lpstr>Franklin Gothic Medium</vt:lpstr>
      <vt:lpstr>Office</vt:lpstr>
      <vt:lpstr>Wir stellen uns vor: Professur</vt:lpstr>
      <vt:lpstr>PowerPoint-Präsentation</vt:lpstr>
      <vt:lpstr>PowerPoint-Präsentation</vt:lpstr>
      <vt:lpstr>Das Sekretariat</vt:lpstr>
      <vt:lpstr>PowerPoint-Präsentation</vt:lpstr>
      <vt:lpstr>PowerPoint-Präsentation</vt:lpstr>
      <vt:lpstr>Das Fachpraktikum – Die Theorie auf dem Prüfstand der Praxis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Modul 10 b) Manifestationen der Geschichtskultur</vt:lpstr>
      <vt:lpstr>PowerPoint-Präsentation</vt:lpstr>
      <vt:lpstr>Der Handapparat (HAP)</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 stellen uns vor:</dc:title>
  <dc:creator>Andreas Willershausen</dc:creator>
  <cp:lastModifiedBy>Justus Grebe</cp:lastModifiedBy>
  <cp:revision>27</cp:revision>
  <dcterms:created xsi:type="dcterms:W3CDTF">2020-09-25T05:33:57Z</dcterms:created>
  <dcterms:modified xsi:type="dcterms:W3CDTF">2020-10-12T11:22:15Z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0x010100090B2F8D3ACD704197F2CBCA074A735B</vt:lpwstr>
  </property>
</Properties>
</file>